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403" r:id="rId2"/>
    <p:sldId id="389" r:id="rId3"/>
    <p:sldId id="380" r:id="rId4"/>
    <p:sldId id="401" r:id="rId5"/>
    <p:sldId id="399" r:id="rId6"/>
    <p:sldId id="384" r:id="rId7"/>
    <p:sldId id="400" r:id="rId8"/>
    <p:sldId id="386" r:id="rId9"/>
    <p:sldId id="387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  <a:srgbClr val="666633"/>
    <a:srgbClr val="FF9900"/>
    <a:srgbClr val="00FF99"/>
    <a:srgbClr val="00FF00"/>
    <a:srgbClr val="CC9900"/>
    <a:srgbClr val="CC6600"/>
    <a:srgbClr val="006600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37" autoAdjust="0"/>
    <p:restoredTop sz="94660"/>
  </p:normalViewPr>
  <p:slideViewPr>
    <p:cSldViewPr>
      <p:cViewPr>
        <p:scale>
          <a:sx n="75" d="100"/>
          <a:sy n="75" d="100"/>
        </p:scale>
        <p:origin x="-1860" y="-3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0373EA-82A4-4B8C-BDF5-872AD1845975}" type="datetime8">
              <a:rPr lang="fa-IR" smtClean="0"/>
              <a:pPr/>
              <a:t>سپتامبر 17، 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282218-A39F-4164-A2F7-521EE11BD7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71302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05C4D7-B3DA-4D3A-9393-E2C575BA2940}" type="datetime8">
              <a:rPr lang="fa-IR" smtClean="0"/>
              <a:pPr/>
              <a:t>سپتامبر 17، 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3E52C5-B8EC-40BD-AD19-8356361A6B0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25135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21FDE-B085-4030-8982-509ADFD441E4}" type="datetime1">
              <a:rPr lang="en-US" smtClean="0"/>
              <a:pPr/>
              <a:t>9/17/2018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AD56907-8955-40CF-AEC3-E095E72C3C3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F6A282-05F8-4A16-9366-0C5A25FCD7D7}" type="datetime1">
              <a:rPr lang="en-US" smtClean="0"/>
              <a:pPr/>
              <a:t>9/17/2018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56907-8955-40CF-AEC3-E095E72C3C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B5442-FF90-42C1-940E-7E249CBE7FF3}" type="datetime1">
              <a:rPr lang="en-US" smtClean="0"/>
              <a:pPr/>
              <a:t>9/17/2018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56907-8955-40CF-AEC3-E095E72C3C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BB451-68A0-4DF3-B1E7-1355D0F49BA9}" type="datetime1">
              <a:rPr lang="en-US" smtClean="0"/>
              <a:pPr/>
              <a:t>9/17/2018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56907-8955-40CF-AEC3-E095E72C3C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9A3E9-1AF5-4BA6-B5EB-D0D030813634}" type="datetime1">
              <a:rPr lang="en-US" smtClean="0"/>
              <a:pPr/>
              <a:t>9/17/2018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56907-8955-40CF-AEC3-E095E72C3C3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87BF2-422B-4051-988F-6DAB43485CFD}" type="datetime1">
              <a:rPr lang="en-US" smtClean="0"/>
              <a:pPr/>
              <a:t>9/17/2018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56907-8955-40CF-AEC3-E095E72C3C3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C77CF-4E5B-43F3-BBA3-95E7976C6509}" type="datetime1">
              <a:rPr lang="en-US" smtClean="0"/>
              <a:pPr/>
              <a:t>9/17/2018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56907-8955-40CF-AEC3-E095E72C3C3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D848F-9717-4648-882C-12E07DA9F735}" type="datetime1">
              <a:rPr lang="en-US" smtClean="0"/>
              <a:pPr/>
              <a:t>9/17/2018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56907-8955-40CF-AEC3-E095E72C3C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A43CC-176E-4EAF-9B1F-0B6A165D09B1}" type="datetime1">
              <a:rPr lang="en-US" smtClean="0"/>
              <a:pPr/>
              <a:t>9/17/2018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56907-8955-40CF-AEC3-E095E72C3C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FB376-1F3C-4DD2-B592-1D175B672E56}" type="datetime1">
              <a:rPr lang="en-US" smtClean="0"/>
              <a:pPr/>
              <a:t>9/17/2018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56907-8955-40CF-AEC3-E095E72C3C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99B320-A3B1-4FEB-96CF-E9250E2B7A1E}" type="datetime1">
              <a:rPr lang="en-US" smtClean="0"/>
              <a:pPr/>
              <a:t>9/17/2018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56907-8955-40CF-AEC3-E095E72C3C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38467E73-C6D2-439F-AA06-B87A830DBD4F}" type="datetime1">
              <a:rPr lang="en-US" smtClean="0"/>
              <a:pPr/>
              <a:t>9/17/2018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8AD56907-8955-40CF-AEC3-E095E72C3C3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609600" y="2667000"/>
            <a:ext cx="8229600" cy="1085850"/>
          </a:xfrm>
        </p:spPr>
        <p:txBody>
          <a:bodyPr/>
          <a:lstStyle/>
          <a:p>
            <a:pPr algn="ctr">
              <a:defRPr/>
            </a:pPr>
            <a:r>
              <a:rPr lang="fa-IR" sz="80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Nazanin" pitchFamily="2" charset="-78"/>
              </a:rPr>
              <a:t>بسم الله الرحمن الرحیم</a:t>
            </a:r>
            <a:endParaRPr lang="en-US" sz="8000" b="1" dirty="0" smtClean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298951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9600" y="2869138"/>
            <a:ext cx="822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4800" b="1" dirty="0" smtClean="0">
                <a:solidFill>
                  <a:srgbClr val="0070C0"/>
                </a:solidFill>
                <a:cs typeface="B Nazanin" pitchFamily="2" charset="-78"/>
              </a:rPr>
              <a:t>درخواست ایجاد رشته-گرایش جدید</a:t>
            </a:r>
            <a:endParaRPr lang="en-US" sz="4800" b="1" dirty="0">
              <a:solidFill>
                <a:srgbClr val="0070C0"/>
              </a:solidFill>
              <a:cs typeface="B Nazanin" pitchFamily="2" charset="-78"/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56907-8955-40CF-AEC3-E095E72C3C3B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5" name="Picture 2" descr="C:\Users\ashraf\Desktop\Untitled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764704"/>
            <a:ext cx="1676400" cy="1562100"/>
          </a:xfrm>
          <a:prstGeom prst="rect">
            <a:avLst/>
          </a:prstGeom>
          <a:noFill/>
          <a:ln w="63500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2823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323528" y="2492896"/>
            <a:ext cx="8229600" cy="3265487"/>
          </a:xfrm>
        </p:spPr>
        <p:txBody>
          <a:bodyPr/>
          <a:lstStyle/>
          <a:p>
            <a:pPr algn="r">
              <a:defRPr/>
            </a:pPr>
            <a:r>
              <a:rPr lang="fa-IR" sz="2400" b="1" dirty="0" smtClean="0">
                <a:solidFill>
                  <a:srgbClr val="0000FF"/>
                </a:solidFill>
                <a:effectLst/>
                <a:cs typeface="B Nazanin" pitchFamily="2" charset="-78"/>
              </a:rPr>
              <a:t>               </a:t>
            </a:r>
            <a:r>
              <a:rPr lang="fa-IR" sz="2400" b="1" dirty="0" smtClean="0">
                <a:solidFill>
                  <a:srgbClr val="0000FF"/>
                </a:solidFill>
                <a:effectLst/>
                <a:cs typeface="B Nazanin" pitchFamily="2" charset="-78"/>
              </a:rPr>
              <a:t>           </a:t>
            </a:r>
            <a:r>
              <a:rPr lang="fa-IR" sz="4400" b="1" dirty="0" smtClean="0">
                <a:solidFill>
                  <a:srgbClr val="00B050"/>
                </a:solidFill>
                <a:effectLst/>
                <a:cs typeface="B Nazanin" pitchFamily="2" charset="-78"/>
              </a:rPr>
              <a:t>بررسی </a:t>
            </a:r>
            <a:r>
              <a:rPr lang="fa-IR" sz="4400" b="1" dirty="0" smtClean="0">
                <a:solidFill>
                  <a:srgbClr val="00B050"/>
                </a:solidFill>
                <a:effectLst/>
                <a:cs typeface="B Nazanin" pitchFamily="2" charset="-78"/>
              </a:rPr>
              <a:t>درخواست ایجاد</a:t>
            </a:r>
            <a:r>
              <a:rPr lang="fa-IR" sz="4400" b="1" dirty="0" smtClean="0">
                <a:solidFill>
                  <a:srgbClr val="00B050"/>
                </a:solidFill>
                <a:effectLst/>
                <a:cs typeface="B Nazanin" pitchFamily="2" charset="-78"/>
              </a:rPr>
              <a:t>:</a:t>
            </a:r>
            <a:r>
              <a:rPr lang="fa-IR" sz="4000" b="1" dirty="0" smtClean="0">
                <a:solidFill>
                  <a:schemeClr val="accent2">
                    <a:lumMod val="75000"/>
                  </a:schemeClr>
                </a:solidFill>
                <a:effectLst/>
                <a:cs typeface="B Nazanin" pitchFamily="2" charset="-78"/>
              </a:rPr>
              <a:t>  </a:t>
            </a:r>
            <a:br>
              <a:rPr lang="fa-IR" sz="4000" b="1" dirty="0" smtClean="0">
                <a:solidFill>
                  <a:schemeClr val="accent2">
                    <a:lumMod val="75000"/>
                  </a:schemeClr>
                </a:solidFill>
                <a:effectLst/>
                <a:cs typeface="B Nazanin" pitchFamily="2" charset="-78"/>
              </a:rPr>
            </a:br>
            <a:r>
              <a:rPr lang="fa-IR" sz="4000" b="1" dirty="0" smtClean="0">
                <a:solidFill>
                  <a:schemeClr val="accent2">
                    <a:lumMod val="75000"/>
                  </a:schemeClr>
                </a:solidFill>
                <a:effectLst/>
                <a:cs typeface="B Nazanin" pitchFamily="2" charset="-78"/>
              </a:rPr>
              <a:t>  </a:t>
            </a:r>
            <a:br>
              <a:rPr lang="fa-IR" sz="4000" b="1" dirty="0" smtClean="0">
                <a:solidFill>
                  <a:schemeClr val="accent2">
                    <a:lumMod val="75000"/>
                  </a:schemeClr>
                </a:solidFill>
                <a:effectLst/>
                <a:cs typeface="B Nazanin" pitchFamily="2" charset="-78"/>
              </a:rPr>
            </a:br>
            <a:r>
              <a:rPr lang="fa-IR" sz="4000" b="1" dirty="0" smtClean="0">
                <a:solidFill>
                  <a:schemeClr val="accent2">
                    <a:lumMod val="75000"/>
                  </a:schemeClr>
                </a:solidFill>
                <a:effectLst/>
                <a:cs typeface="B Nazanin" pitchFamily="2" charset="-78"/>
              </a:rPr>
              <a:t>                    </a:t>
            </a:r>
            <a:r>
              <a:rPr lang="fa-IR" sz="2800" b="1" dirty="0" smtClean="0">
                <a:solidFill>
                  <a:srgbClr val="990000"/>
                </a:solidFill>
                <a:effectLst/>
                <a:cs typeface="B Nazanin" pitchFamily="2" charset="-78"/>
              </a:rPr>
              <a:t>رشته</a:t>
            </a:r>
            <a:r>
              <a:rPr lang="fa-IR" sz="2800" b="1" dirty="0" smtClean="0">
                <a:solidFill>
                  <a:srgbClr val="990000"/>
                </a:solidFill>
                <a:effectLst/>
                <a:cs typeface="B Nazanin" pitchFamily="2" charset="-78"/>
              </a:rPr>
              <a:t>:</a:t>
            </a:r>
            <a:br>
              <a:rPr lang="fa-IR" sz="2800" b="1" dirty="0" smtClean="0">
                <a:solidFill>
                  <a:srgbClr val="990000"/>
                </a:solidFill>
                <a:effectLst/>
                <a:cs typeface="B Nazanin" pitchFamily="2" charset="-78"/>
              </a:rPr>
            </a:br>
            <a:r>
              <a:rPr lang="fa-IR" sz="2800" b="1" dirty="0" smtClean="0">
                <a:solidFill>
                  <a:srgbClr val="990000"/>
                </a:solidFill>
                <a:effectLst/>
                <a:cs typeface="B Nazanin" pitchFamily="2" charset="-78"/>
              </a:rPr>
              <a:t>  </a:t>
            </a:r>
            <a:r>
              <a:rPr lang="fa-IR" sz="2800" b="1" dirty="0" smtClean="0">
                <a:solidFill>
                  <a:srgbClr val="990000"/>
                </a:solidFill>
                <a:effectLst/>
                <a:cs typeface="B Nazanin" pitchFamily="2" charset="-78"/>
              </a:rPr>
              <a:t>                           </a:t>
            </a:r>
            <a:r>
              <a:rPr lang="fa-IR" sz="2800" b="1" dirty="0" smtClean="0">
                <a:solidFill>
                  <a:srgbClr val="990000"/>
                </a:solidFill>
                <a:effectLst/>
                <a:cs typeface="B Nazanin" pitchFamily="2" charset="-78"/>
              </a:rPr>
              <a:t>گرایش:</a:t>
            </a:r>
            <a:r>
              <a:rPr lang="fa-IR" sz="2800" b="1" dirty="0" smtClean="0">
                <a:solidFill>
                  <a:srgbClr val="990000"/>
                </a:solidFill>
                <a:effectLst/>
                <a:cs typeface="B Nazanin" pitchFamily="2" charset="-78"/>
              </a:rPr>
              <a:t>                       </a:t>
            </a:r>
            <a:br>
              <a:rPr lang="fa-IR" sz="2800" b="1" dirty="0" smtClean="0">
                <a:solidFill>
                  <a:srgbClr val="990000"/>
                </a:solidFill>
                <a:effectLst/>
                <a:cs typeface="B Nazanin" pitchFamily="2" charset="-78"/>
              </a:rPr>
            </a:br>
            <a:r>
              <a:rPr lang="fa-IR" sz="2800" b="1" dirty="0" smtClean="0">
                <a:solidFill>
                  <a:srgbClr val="990000"/>
                </a:solidFill>
                <a:effectLst/>
                <a:cs typeface="B Nazanin" pitchFamily="2" charset="-78"/>
              </a:rPr>
              <a:t>                              </a:t>
            </a:r>
            <a:r>
              <a:rPr lang="fa-IR" sz="2800" b="1" dirty="0" smtClean="0">
                <a:solidFill>
                  <a:srgbClr val="990000"/>
                </a:solidFill>
                <a:effectLst/>
                <a:cs typeface="B Nazanin" pitchFamily="2" charset="-78"/>
              </a:rPr>
              <a:t>مقطع:</a:t>
            </a:r>
            <a:br>
              <a:rPr lang="fa-IR" sz="2800" b="1" dirty="0" smtClean="0">
                <a:solidFill>
                  <a:srgbClr val="990000"/>
                </a:solidFill>
                <a:effectLst/>
                <a:cs typeface="B Nazanin" pitchFamily="2" charset="-78"/>
              </a:rPr>
            </a:br>
            <a:r>
              <a:rPr lang="fa-IR" sz="2800" b="1" dirty="0" smtClean="0">
                <a:solidFill>
                  <a:srgbClr val="990000"/>
                </a:solidFill>
                <a:effectLst/>
                <a:cs typeface="B Nazanin" pitchFamily="2" charset="-78"/>
              </a:rPr>
              <a:t>            </a:t>
            </a:r>
            <a:r>
              <a:rPr lang="fa-IR" sz="2800" b="1" dirty="0" smtClean="0">
                <a:solidFill>
                  <a:srgbClr val="990000"/>
                </a:solidFill>
                <a:effectLst/>
                <a:cs typeface="B Nazanin" pitchFamily="2" charset="-78"/>
              </a:rPr>
              <a:t>                  </a:t>
            </a:r>
            <a:r>
              <a:rPr lang="fa-IR" sz="2800" b="1" dirty="0" smtClean="0">
                <a:solidFill>
                  <a:srgbClr val="990000"/>
                </a:solidFill>
                <a:effectLst/>
                <a:cs typeface="B Nazanin" pitchFamily="2" charset="-78"/>
              </a:rPr>
              <a:t>گروه:</a:t>
            </a:r>
            <a:br>
              <a:rPr lang="fa-IR" sz="2800" b="1" dirty="0" smtClean="0">
                <a:solidFill>
                  <a:srgbClr val="990000"/>
                </a:solidFill>
                <a:effectLst/>
                <a:cs typeface="B Nazanin" pitchFamily="2" charset="-78"/>
              </a:rPr>
            </a:br>
            <a:r>
              <a:rPr lang="fa-IR" sz="2800" b="1" dirty="0" smtClean="0">
                <a:solidFill>
                  <a:srgbClr val="990000"/>
                </a:solidFill>
                <a:effectLst/>
                <a:cs typeface="B Nazanin" pitchFamily="2" charset="-78"/>
              </a:rPr>
              <a:t>                             دانشکده:</a:t>
            </a:r>
            <a:endParaRPr lang="en-US" sz="2800" b="1" dirty="0">
              <a:effectLst/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69369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idx="1"/>
          </p:nvPr>
        </p:nvSpPr>
        <p:spPr>
          <a:xfrm>
            <a:off x="571500" y="476672"/>
            <a:ext cx="8229600" cy="960438"/>
          </a:xfrm>
        </p:spPr>
        <p:txBody>
          <a:bodyPr>
            <a:normAutofit/>
          </a:bodyPr>
          <a:lstStyle/>
          <a:p>
            <a:pPr marL="0" indent="0" algn="justLow" rtl="1">
              <a:buFont typeface="Wingdings 2" pitchFamily="18" charset="2"/>
              <a:buNone/>
              <a:defRPr/>
            </a:pPr>
            <a:r>
              <a:rPr lang="fa-IR" sz="2400" b="1" dirty="0">
                <a:solidFill>
                  <a:srgbClr val="0033CC"/>
                </a:solidFill>
                <a:latin typeface="+mj-lt"/>
                <a:ea typeface="+mj-ea"/>
                <a:cs typeface="B Nazanin" pitchFamily="2" charset="-78"/>
              </a:rPr>
              <a:t>هدف و ضرورت ایجاد رشته </a:t>
            </a:r>
            <a:r>
              <a:rPr lang="fa-IR" sz="2400" b="1" dirty="0" smtClean="0">
                <a:solidFill>
                  <a:srgbClr val="0033CC"/>
                </a:solidFill>
                <a:latin typeface="+mj-lt"/>
                <a:ea typeface="+mj-ea"/>
                <a:cs typeface="B Nazanin" pitchFamily="2" charset="-78"/>
              </a:rPr>
              <a:t>پیشنهادی: </a:t>
            </a:r>
          </a:p>
          <a:p>
            <a:pPr marL="0" indent="0" algn="justLow">
              <a:buFont typeface="Wingdings 2" pitchFamily="18" charset="2"/>
              <a:buNone/>
              <a:defRPr/>
            </a:pPr>
            <a:endParaRPr lang="en-US" sz="1800" b="1" dirty="0">
              <a:latin typeface="+mj-lt"/>
              <a:ea typeface="+mj-ea"/>
              <a:cs typeface="B Nazanin" pitchFamily="2" charset="-78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431659"/>
              </p:ext>
            </p:extLst>
          </p:nvPr>
        </p:nvGraphicFramePr>
        <p:xfrm>
          <a:off x="539552" y="1124744"/>
          <a:ext cx="8458200" cy="4824536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50800" sx="1000" sy="1000" algn="ctr" rotWithShape="0">
                    <a:srgbClr val="000000"/>
                  </a:outerShdw>
                  <a:reflection stA="99000" endPos="0" dist="50800" dir="5400000" sy="-100000" algn="bl" rotWithShape="0"/>
                </a:effectLst>
                <a:tableStyleId>{5C22544A-7EE6-4342-B048-85BDC9FD1C3A}</a:tableStyleId>
              </a:tblPr>
              <a:tblGrid>
                <a:gridCol w="8458200"/>
              </a:tblGrid>
              <a:tr h="4824536">
                <a:tc>
                  <a:txBody>
                    <a:bodyPr/>
                    <a:lstStyle/>
                    <a:p>
                      <a:pPr lvl="0" algn="justLow" rtl="1"/>
                      <a:endParaRPr lang="en-US" sz="16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B Nazanin" pitchFamily="2" charset="-78"/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4438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450850" y="816678"/>
            <a:ext cx="8229600" cy="628650"/>
          </a:xfrm>
        </p:spPr>
        <p:txBody>
          <a:bodyPr/>
          <a:lstStyle/>
          <a:p>
            <a:pPr algn="ctr"/>
            <a:r>
              <a:rPr lang="fa-IR" altLang="fa-IR" sz="2600" b="1" i="1" dirty="0" smtClean="0">
                <a:solidFill>
                  <a:srgbClr val="0033CC"/>
                </a:solidFill>
                <a:cs typeface="B Nazanin" pitchFamily="2" charset="-78"/>
              </a:rPr>
              <a:t>خلاصه معرفی گروه و دانشکده متقاضی ایجاد رشته</a:t>
            </a:r>
            <a:endParaRPr lang="en-US" altLang="fa-IR" sz="2600" b="1" i="1" dirty="0" smtClean="0">
              <a:solidFill>
                <a:srgbClr val="0033CC"/>
              </a:solidFill>
              <a:cs typeface="B Nazanin" pitchFamily="2" charset="-78"/>
            </a:endParaRPr>
          </a:p>
        </p:txBody>
      </p:sp>
      <p:sp>
        <p:nvSpPr>
          <p:cNvPr id="16" name="Title 1"/>
          <p:cNvSpPr>
            <a:spLocks noGrp="1"/>
          </p:cNvSpPr>
          <p:nvPr>
            <p:ph idx="1"/>
          </p:nvPr>
        </p:nvSpPr>
        <p:spPr>
          <a:xfrm>
            <a:off x="1295400" y="2514600"/>
            <a:ext cx="8229600" cy="609600"/>
          </a:xfrm>
        </p:spPr>
        <p:txBody>
          <a:bodyPr>
            <a:normAutofit/>
          </a:bodyPr>
          <a:lstStyle/>
          <a:p>
            <a:pPr marL="0" indent="0">
              <a:buFont typeface="Wingdings 2" pitchFamily="18" charset="2"/>
              <a:buNone/>
              <a:defRPr/>
            </a:pPr>
            <a:r>
              <a:rPr lang="fa-IR" sz="2800" b="1" i="1" dirty="0" smtClean="0">
                <a:solidFill>
                  <a:srgbClr val="0033CC"/>
                </a:solidFill>
                <a:latin typeface="+mj-lt"/>
                <a:ea typeface="+mj-ea"/>
                <a:cs typeface="B Nazanin" pitchFamily="2" charset="-78"/>
              </a:rPr>
              <a:t>       سابقه </a:t>
            </a:r>
            <a:r>
              <a:rPr lang="fa-IR" sz="2800" b="1" i="1" dirty="0">
                <a:solidFill>
                  <a:srgbClr val="0033CC"/>
                </a:solidFill>
                <a:latin typeface="+mj-lt"/>
                <a:ea typeface="+mj-ea"/>
                <a:cs typeface="B Nazanin" pitchFamily="2" charset="-78"/>
              </a:rPr>
              <a:t>گروه در </a:t>
            </a:r>
            <a:r>
              <a:rPr lang="fa-IR" sz="2800" b="1" i="1" dirty="0" smtClean="0">
                <a:solidFill>
                  <a:srgbClr val="0033CC"/>
                </a:solidFill>
                <a:latin typeface="+mj-lt"/>
                <a:ea typeface="+mj-ea"/>
                <a:cs typeface="B Nazanin" pitchFamily="2" charset="-78"/>
              </a:rPr>
              <a:t>ایجاد رشته-گرایشها </a:t>
            </a:r>
            <a:r>
              <a:rPr lang="fa-IR" sz="2800" b="1" i="1" dirty="0">
                <a:solidFill>
                  <a:srgbClr val="0033CC"/>
                </a:solidFill>
                <a:latin typeface="+mj-lt"/>
                <a:ea typeface="+mj-ea"/>
                <a:cs typeface="B Nazanin" pitchFamily="2" charset="-78"/>
              </a:rPr>
              <a:t>در مقاطع </a:t>
            </a:r>
            <a:r>
              <a:rPr lang="fa-IR" sz="2800" b="1" i="1" dirty="0" smtClean="0">
                <a:solidFill>
                  <a:srgbClr val="0033CC"/>
                </a:solidFill>
                <a:latin typeface="+mj-lt"/>
                <a:ea typeface="+mj-ea"/>
                <a:cs typeface="B Nazanin" pitchFamily="2" charset="-78"/>
              </a:rPr>
              <a:t>مختلف</a:t>
            </a:r>
            <a:endParaRPr lang="en-US" sz="2800" b="1" i="1" dirty="0">
              <a:solidFill>
                <a:srgbClr val="0033CC"/>
              </a:solidFill>
              <a:latin typeface="+mj-lt"/>
              <a:ea typeface="+mj-ea"/>
              <a:cs typeface="B Nazanin" pitchFamily="2" charset="-78"/>
            </a:endParaRP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5787855"/>
              </p:ext>
            </p:extLst>
          </p:nvPr>
        </p:nvGraphicFramePr>
        <p:xfrm>
          <a:off x="609600" y="1591324"/>
          <a:ext cx="8077200" cy="64008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50800" sx="1000" sy="1000" algn="ctr" rotWithShape="0">
                    <a:srgbClr val="000000"/>
                  </a:outerShdw>
                  <a:reflection stA="99000" endPos="0" dist="50800" dir="5400000" sy="-100000" algn="bl" rotWithShape="0"/>
                </a:effectLst>
                <a:tableStyleId>{5C22544A-7EE6-4342-B048-85BDC9FD1C3A}</a:tableStyleId>
              </a:tblPr>
              <a:tblGrid>
                <a:gridCol w="4038600"/>
                <a:gridCol w="4038600"/>
              </a:tblGrid>
              <a:tr h="137160">
                <a:tc>
                  <a:txBody>
                    <a:bodyPr/>
                    <a:lstStyle/>
                    <a:p>
                      <a:pPr algn="r" rtl="1"/>
                      <a:r>
                        <a:rPr lang="fa-IR" sz="1800" b="1" kern="1200" dirty="0" smtClean="0">
                          <a:solidFill>
                            <a:srgbClr val="990000"/>
                          </a:solidFill>
                          <a:latin typeface="+mj-lt"/>
                          <a:ea typeface="+mj-ea"/>
                          <a:cs typeface="B Nazanin" pitchFamily="2" charset="-78"/>
                        </a:rPr>
                        <a:t>نام گروه متقاضی :</a:t>
                      </a:r>
                      <a:endParaRPr lang="en-US" sz="1800" b="1" kern="1200" dirty="0" smtClean="0">
                        <a:solidFill>
                          <a:srgbClr val="990000"/>
                        </a:solidFill>
                        <a:latin typeface="+mj-lt"/>
                        <a:ea typeface="+mj-ea"/>
                        <a:cs typeface="B Nazanin" pitchFamily="2" charset="-78"/>
                      </a:endParaRPr>
                    </a:p>
                    <a:p>
                      <a:pPr algn="r" rtl="1"/>
                      <a:r>
                        <a:rPr lang="fa-IR" sz="1800" b="1" kern="1200" dirty="0" smtClean="0">
                          <a:solidFill>
                            <a:srgbClr val="990000"/>
                          </a:solidFill>
                          <a:latin typeface="+mj-lt"/>
                          <a:ea typeface="+mj-ea"/>
                          <a:cs typeface="B Nazanin" pitchFamily="2" charset="-78"/>
                        </a:rPr>
                        <a:t>تاریخ شروع فعالیت :</a:t>
                      </a:r>
                      <a:endParaRPr lang="en-US" sz="1800" b="1" kern="1200" dirty="0">
                        <a:solidFill>
                          <a:srgbClr val="990000"/>
                        </a:solidFill>
                        <a:latin typeface="+mj-lt"/>
                        <a:ea typeface="+mj-ea"/>
                        <a:cs typeface="B Nazanin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800" b="1" kern="1200" dirty="0" smtClean="0">
                          <a:solidFill>
                            <a:srgbClr val="990000"/>
                          </a:solidFill>
                          <a:latin typeface="+mj-lt"/>
                          <a:ea typeface="+mj-ea"/>
                          <a:cs typeface="B Nazanin" pitchFamily="2" charset="-78"/>
                        </a:rPr>
                        <a:t>نام دانشکده متقاضی :</a:t>
                      </a:r>
                      <a:endParaRPr lang="en-US" sz="1800" b="1" kern="1200" dirty="0" smtClean="0">
                        <a:solidFill>
                          <a:srgbClr val="990000"/>
                        </a:solidFill>
                        <a:latin typeface="+mj-lt"/>
                        <a:ea typeface="+mj-ea"/>
                        <a:cs typeface="B Nazanin" pitchFamily="2" charset="-78"/>
                      </a:endParaRPr>
                    </a:p>
                    <a:p>
                      <a:pPr algn="r" rtl="1"/>
                      <a:r>
                        <a:rPr lang="fa-IR" sz="1800" b="1" kern="1200" dirty="0" smtClean="0">
                          <a:solidFill>
                            <a:srgbClr val="990000"/>
                          </a:solidFill>
                          <a:latin typeface="+mj-lt"/>
                          <a:ea typeface="+mj-ea"/>
                          <a:cs typeface="B Nazanin" pitchFamily="2" charset="-78"/>
                        </a:rPr>
                        <a:t>تاریخ شروع فعالیت :</a:t>
                      </a:r>
                      <a:endParaRPr lang="en-US" sz="1800" b="1" kern="1200" dirty="0">
                        <a:solidFill>
                          <a:srgbClr val="990000"/>
                        </a:solidFill>
                        <a:latin typeface="+mj-lt"/>
                        <a:ea typeface="+mj-ea"/>
                        <a:cs typeface="B Nazanin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8867730"/>
              </p:ext>
            </p:extLst>
          </p:nvPr>
        </p:nvGraphicFramePr>
        <p:xfrm>
          <a:off x="457200" y="3094740"/>
          <a:ext cx="8305800" cy="28954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/>
                <a:gridCol w="5029200"/>
                <a:gridCol w="1600200"/>
              </a:tblGrid>
              <a:tr h="477425"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kern="1200" dirty="0" smtClean="0">
                          <a:solidFill>
                            <a:srgbClr val="990000"/>
                          </a:solidFill>
                          <a:latin typeface="+mn-lt"/>
                          <a:ea typeface="+mn-ea"/>
                          <a:cs typeface="B Nazanin" pitchFamily="2" charset="-78"/>
                        </a:rPr>
                        <a:t>سال راه اندازی</a:t>
                      </a:r>
                      <a:endParaRPr lang="en-US" sz="1800" b="1" kern="1200" dirty="0">
                        <a:solidFill>
                          <a:srgbClr val="990000"/>
                        </a:solidFill>
                        <a:latin typeface="+mn-lt"/>
                        <a:ea typeface="+mn-ea"/>
                        <a:cs typeface="B Nazanin" pitchFamily="2" charset="-78"/>
                      </a:endParaRPr>
                    </a:p>
                  </a:txBody>
                  <a:tcPr marT="45739" marB="4573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kern="1200" dirty="0" smtClean="0">
                          <a:solidFill>
                            <a:srgbClr val="990000"/>
                          </a:solidFill>
                          <a:latin typeface="+mn-lt"/>
                          <a:ea typeface="+mn-ea"/>
                          <a:cs typeface="B Nazanin" pitchFamily="2" charset="-78"/>
                        </a:rPr>
                        <a:t>عنوان رشته</a:t>
                      </a:r>
                      <a:endParaRPr lang="en-US" sz="1800" b="1" kern="1200" dirty="0">
                        <a:solidFill>
                          <a:srgbClr val="990000"/>
                        </a:solidFill>
                        <a:latin typeface="+mn-lt"/>
                        <a:ea typeface="+mn-ea"/>
                        <a:cs typeface="B Nazanin" pitchFamily="2" charset="-78"/>
                      </a:endParaRPr>
                    </a:p>
                  </a:txBody>
                  <a:tcPr marT="45739" marB="4573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b="1" kern="1200" dirty="0" smtClean="0">
                          <a:solidFill>
                            <a:srgbClr val="990000"/>
                          </a:solidFill>
                          <a:latin typeface="+mn-lt"/>
                          <a:ea typeface="+mn-ea"/>
                          <a:cs typeface="B Nazanin" pitchFamily="2" charset="-78"/>
                        </a:rPr>
                        <a:t>مقطع</a:t>
                      </a:r>
                      <a:endParaRPr lang="en-US" sz="1800" b="1" kern="1200" dirty="0">
                        <a:solidFill>
                          <a:srgbClr val="990000"/>
                        </a:solidFill>
                        <a:latin typeface="+mn-lt"/>
                        <a:ea typeface="+mn-ea"/>
                        <a:cs typeface="B Nazanin" pitchFamily="2" charset="-78"/>
                      </a:endParaRPr>
                    </a:p>
                  </a:txBody>
                  <a:tcPr marT="45739" marB="4573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18047">
                <a:tc>
                  <a:txBody>
                    <a:bodyPr/>
                    <a:lstStyle/>
                    <a:p>
                      <a:pPr algn="ctr" rtl="1"/>
                      <a:endParaRPr lang="en-US" sz="1800" b="1" kern="1200" dirty="0">
                        <a:solidFill>
                          <a:srgbClr val="7030A0"/>
                        </a:solidFill>
                        <a:latin typeface="+mn-lt"/>
                        <a:ea typeface="+mn-ea"/>
                        <a:cs typeface="B Nazanin" pitchFamily="2" charset="-78"/>
                      </a:endParaRPr>
                    </a:p>
                  </a:txBody>
                  <a:tcPr marT="45739" marB="4573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kumimoji="0" lang="en-US" sz="1800" b="1" kern="1200" dirty="0">
                        <a:solidFill>
                          <a:srgbClr val="7030A0"/>
                        </a:solidFill>
                        <a:latin typeface="+mn-lt"/>
                        <a:ea typeface="+mn-ea"/>
                        <a:cs typeface="B Nazanin" pitchFamily="2" charset="-78"/>
                      </a:endParaRPr>
                    </a:p>
                  </a:txBody>
                  <a:tcPr marT="45739" marB="4573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en-US" sz="1800" b="1" kern="1200" dirty="0">
                        <a:solidFill>
                          <a:srgbClr val="7030A0"/>
                        </a:solidFill>
                        <a:latin typeface="+mn-lt"/>
                        <a:ea typeface="+mn-ea"/>
                        <a:cs typeface="B Nazanin" pitchFamily="2" charset="-78"/>
                      </a:endParaRPr>
                    </a:p>
                  </a:txBody>
                  <a:tcPr marT="45739" marB="4573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81027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a-IR" sz="1800" b="1" kern="1200" dirty="0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+mn-ea"/>
                        <a:cs typeface="B Nazanin" pitchFamily="2" charset="-78"/>
                      </a:endParaRPr>
                    </a:p>
                  </a:txBody>
                  <a:tcPr marT="45739" marB="4573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600" b="1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B Nazanin" pitchFamily="2" charset="-78"/>
                      </a:endParaRPr>
                    </a:p>
                  </a:txBody>
                  <a:tcPr marT="45739" marB="4573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+mn-ea"/>
                        <a:cs typeface="B Nazanin" pitchFamily="2" charset="-78"/>
                      </a:endParaRPr>
                    </a:p>
                  </a:txBody>
                  <a:tcPr marT="45739" marB="4573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57261">
                <a:tc>
                  <a:txBody>
                    <a:bodyPr/>
                    <a:lstStyle/>
                    <a:p>
                      <a:pPr algn="ctr" rtl="1"/>
                      <a:endParaRPr lang="en-US" sz="1800" b="1" kern="12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+mn-ea"/>
                        <a:cs typeface="B Nazanin" pitchFamily="2" charset="-78"/>
                      </a:endParaRPr>
                    </a:p>
                  </a:txBody>
                  <a:tcPr marT="45739" marB="4573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kumimoji="0" lang="en-US" sz="1800" b="1" kern="12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+mn-ea"/>
                        <a:cs typeface="B Nazanin" pitchFamily="2" charset="-78"/>
                      </a:endParaRPr>
                    </a:p>
                  </a:txBody>
                  <a:tcPr marT="45739" marB="4573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+mn-ea"/>
                        <a:cs typeface="B Nazanin" pitchFamily="2" charset="-78"/>
                      </a:endParaRPr>
                    </a:p>
                  </a:txBody>
                  <a:tcPr marT="45739" marB="4573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87245">
                <a:tc>
                  <a:txBody>
                    <a:bodyPr/>
                    <a:lstStyle/>
                    <a:p>
                      <a:pPr algn="ctr" rtl="1"/>
                      <a:endParaRPr kumimoji="0" lang="en-US" sz="1800" b="1" kern="12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+mn-ea"/>
                        <a:cs typeface="B Nazanin" pitchFamily="2" charset="-78"/>
                      </a:endParaRPr>
                    </a:p>
                  </a:txBody>
                  <a:tcPr marT="45739" marB="4573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en-US" sz="18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B Nazanin" pitchFamily="2" charset="-78"/>
                      </a:endParaRPr>
                    </a:p>
                  </a:txBody>
                  <a:tcPr marT="45739" marB="4573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+mn-ea"/>
                        <a:cs typeface="B Nazanin" pitchFamily="2" charset="-78"/>
                      </a:endParaRPr>
                    </a:p>
                  </a:txBody>
                  <a:tcPr marT="45739" marB="4573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87245">
                <a:tc>
                  <a:txBody>
                    <a:bodyPr/>
                    <a:lstStyle/>
                    <a:p>
                      <a:pPr algn="ctr" rtl="1"/>
                      <a:endParaRPr kumimoji="0" lang="en-US" sz="1800" b="1" kern="12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+mn-ea"/>
                        <a:cs typeface="B Nazanin" pitchFamily="2" charset="-78"/>
                      </a:endParaRPr>
                    </a:p>
                  </a:txBody>
                  <a:tcPr marT="45739" marB="4573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en-US" sz="18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B Nazanin" pitchFamily="2" charset="-78"/>
                      </a:endParaRPr>
                    </a:p>
                  </a:txBody>
                  <a:tcPr marT="45739" marB="4573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+mn-ea"/>
                        <a:cs typeface="B Nazanin" pitchFamily="2" charset="-78"/>
                      </a:endParaRPr>
                    </a:p>
                  </a:txBody>
                  <a:tcPr marT="45739" marB="4573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87245">
                <a:tc>
                  <a:txBody>
                    <a:bodyPr/>
                    <a:lstStyle/>
                    <a:p>
                      <a:pPr algn="ctr" rtl="1"/>
                      <a:endParaRPr kumimoji="0" lang="en-US" sz="1800" b="1" kern="12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+mn-ea"/>
                        <a:cs typeface="B Nazanin" pitchFamily="2" charset="-78"/>
                      </a:endParaRPr>
                    </a:p>
                  </a:txBody>
                  <a:tcPr marT="45739" marB="4573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en-US" sz="18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B Nazanin" pitchFamily="2" charset="-78"/>
                      </a:endParaRPr>
                    </a:p>
                  </a:txBody>
                  <a:tcPr marT="45739" marB="4573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+mn-ea"/>
                        <a:cs typeface="B Nazanin" pitchFamily="2" charset="-78"/>
                      </a:endParaRPr>
                    </a:p>
                  </a:txBody>
                  <a:tcPr marT="45739" marB="4573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0446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>
            <a:spLocks noGrp="1"/>
          </p:cNvSpPr>
          <p:nvPr>
            <p:ph idx="1"/>
          </p:nvPr>
        </p:nvSpPr>
        <p:spPr>
          <a:xfrm>
            <a:off x="380048" y="-100583"/>
            <a:ext cx="8229600" cy="905256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spcBef>
                <a:spcPct val="0"/>
              </a:spcBef>
              <a:buFont typeface="Wingdings 2" panose="05020102010507070707" pitchFamily="18" charset="2"/>
              <a:buNone/>
              <a:defRPr/>
            </a:pPr>
            <a:endParaRPr lang="fa-IR" sz="1600" b="1" dirty="0" smtClean="0">
              <a:solidFill>
                <a:schemeClr val="accent2">
                  <a:lumMod val="75000"/>
                </a:schemeClr>
              </a:solidFill>
              <a:latin typeface="+mj-lt"/>
              <a:ea typeface="+mj-ea"/>
              <a:cs typeface="B Titr" pitchFamily="2" charset="-78"/>
            </a:endParaRPr>
          </a:p>
          <a:p>
            <a:pPr marL="0" indent="0" algn="ctr">
              <a:spcBef>
                <a:spcPct val="0"/>
              </a:spcBef>
              <a:buFont typeface="Wingdings 2" panose="05020102010507070707" pitchFamily="18" charset="2"/>
              <a:buNone/>
              <a:defRPr/>
            </a:pPr>
            <a:r>
              <a:rPr lang="fa-IR" sz="3600" b="1" dirty="0" smtClean="0">
                <a:solidFill>
                  <a:srgbClr val="00B050"/>
                </a:solidFill>
                <a:latin typeface="+mj-lt"/>
                <a:ea typeface="+mj-ea"/>
                <a:cs typeface="B Nazanin" pitchFamily="2" charset="-78"/>
              </a:rPr>
              <a:t>شاخص </a:t>
            </a:r>
            <a:r>
              <a:rPr lang="fa-IR" sz="3600" b="1" dirty="0">
                <a:solidFill>
                  <a:srgbClr val="00B050"/>
                </a:solidFill>
                <a:latin typeface="+mj-lt"/>
                <a:ea typeface="+mj-ea"/>
                <a:cs typeface="B Nazanin" pitchFamily="2" charset="-78"/>
              </a:rPr>
              <a:t>ها در سطح گروه و </a:t>
            </a:r>
            <a:r>
              <a:rPr lang="fa-IR" sz="3600" b="1" dirty="0" smtClean="0">
                <a:solidFill>
                  <a:srgbClr val="00B050"/>
                </a:solidFill>
                <a:latin typeface="+mj-lt"/>
                <a:ea typeface="+mj-ea"/>
                <a:cs typeface="B Nazanin" pitchFamily="2" charset="-78"/>
              </a:rPr>
              <a:t>دانشکده</a:t>
            </a:r>
            <a:endParaRPr lang="en-US" sz="3600" b="1" dirty="0">
              <a:solidFill>
                <a:srgbClr val="00B050"/>
              </a:solidFill>
              <a:latin typeface="+mj-lt"/>
              <a:ea typeface="+mj-ea"/>
              <a:cs typeface="B Nazanin" pitchFamily="2" charset="-78"/>
            </a:endParaRPr>
          </a:p>
          <a:p>
            <a:pPr marL="0" indent="0" algn="just">
              <a:spcBef>
                <a:spcPct val="0"/>
              </a:spcBef>
              <a:buFont typeface="Wingdings 2" panose="05020102010507070707" pitchFamily="18" charset="2"/>
              <a:buNone/>
              <a:defRPr/>
            </a:pPr>
            <a:endParaRPr lang="fa-IR" sz="1800" b="1" dirty="0" smtClean="0">
              <a:solidFill>
                <a:srgbClr val="0033CC"/>
              </a:solidFill>
              <a:latin typeface="+mj-lt"/>
              <a:ea typeface="+mj-ea"/>
              <a:cs typeface="B Nazanin" pitchFamily="2" charset="-78"/>
            </a:endParaRPr>
          </a:p>
          <a:p>
            <a:pPr marL="0" indent="0" algn="just" rtl="1">
              <a:spcBef>
                <a:spcPct val="0"/>
              </a:spcBef>
              <a:buFont typeface="Wingdings 2" panose="05020102010507070707" pitchFamily="18" charset="2"/>
              <a:buNone/>
              <a:defRPr/>
            </a:pPr>
            <a:r>
              <a:rPr lang="fa-IR" sz="1800" b="1" i="1" dirty="0" smtClean="0">
                <a:solidFill>
                  <a:srgbClr val="0033CC"/>
                </a:solidFill>
                <a:latin typeface="+mj-lt"/>
                <a:ea typeface="+mj-ea"/>
                <a:cs typeface="B Nazanin" pitchFamily="2" charset="-78"/>
              </a:rPr>
              <a:t> </a:t>
            </a:r>
            <a:r>
              <a:rPr lang="fa-IR" sz="2100" b="1" dirty="0" smtClean="0">
                <a:solidFill>
                  <a:srgbClr val="0033CC"/>
                </a:solidFill>
                <a:latin typeface="+mj-lt"/>
                <a:ea typeface="+mj-ea"/>
                <a:cs typeface="B Nazanin" pitchFamily="2" charset="-78"/>
              </a:rPr>
              <a:t>الف- </a:t>
            </a:r>
            <a:r>
              <a:rPr lang="fa-IR" sz="2100" b="1" dirty="0">
                <a:solidFill>
                  <a:srgbClr val="0033CC"/>
                </a:solidFill>
                <a:latin typeface="+mj-lt"/>
                <a:ea typeface="+mj-ea"/>
                <a:cs typeface="B Nazanin" pitchFamily="2" charset="-78"/>
              </a:rPr>
              <a:t>تعداد اعضای هیأت علمی:</a:t>
            </a:r>
            <a:endParaRPr lang="en-US" sz="2100" b="1" dirty="0">
              <a:solidFill>
                <a:srgbClr val="0033CC"/>
              </a:solidFill>
              <a:latin typeface="+mj-lt"/>
              <a:ea typeface="+mj-ea"/>
              <a:cs typeface="B Nazanin" pitchFamily="2" charset="-78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838200" y="3023616"/>
            <a:ext cx="7783512" cy="277812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rtl="1">
              <a:spcBef>
                <a:spcPct val="0"/>
              </a:spcBef>
              <a:defRPr/>
            </a:pPr>
            <a:r>
              <a:rPr lang="fa-IR" sz="1600" b="1" i="1" dirty="0">
                <a:solidFill>
                  <a:srgbClr val="0033CC"/>
                </a:solidFill>
                <a:latin typeface="+mj-lt"/>
                <a:ea typeface="+mj-ea"/>
                <a:cs typeface="B Nazanin" pitchFamily="2" charset="-78"/>
              </a:rPr>
              <a:t>ب- تعداد رشته های دایر و تعداد دانشجو:   </a:t>
            </a:r>
            <a:endParaRPr lang="en-US" sz="1600" b="1" i="1" dirty="0">
              <a:solidFill>
                <a:srgbClr val="0033CC"/>
              </a:solidFill>
              <a:latin typeface="+mj-lt"/>
              <a:ea typeface="+mj-ea"/>
              <a:cs typeface="B Nazanin" pitchFamily="2" charset="-78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3675271"/>
              </p:ext>
            </p:extLst>
          </p:nvPr>
        </p:nvGraphicFramePr>
        <p:xfrm>
          <a:off x="605950" y="774192"/>
          <a:ext cx="7891462" cy="21129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4934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51133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3077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36561"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B Nazanin" pitchFamily="2" charset="-78"/>
                        </a:rPr>
                        <a:t>گروه</a:t>
                      </a:r>
                      <a:endParaRPr lang="en-US" sz="16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B Nazanin" pitchFamily="2" charset="-78"/>
                      </a:endParaRPr>
                    </a:p>
                  </a:txBody>
                  <a:tcPr marL="91431" marR="91431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B Nazanin" pitchFamily="2" charset="-78"/>
                        </a:rPr>
                        <a:t> دانشکده</a:t>
                      </a:r>
                      <a:endParaRPr lang="en-US" sz="16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B Nazanin" pitchFamily="2" charset="-78"/>
                      </a:endParaRPr>
                    </a:p>
                  </a:txBody>
                  <a:tcPr marL="91431" marR="91431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B Nazanin" pitchFamily="2" charset="-78"/>
                        </a:rPr>
                        <a:t>مرتبه علمی</a:t>
                      </a:r>
                      <a:endParaRPr lang="en-US" sz="16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B Nazanin" pitchFamily="2" charset="-78"/>
                      </a:endParaRPr>
                    </a:p>
                  </a:txBody>
                  <a:tcPr marL="91431" marR="91431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Arial" pitchFamily="34" charset="0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Arial" pitchFamily="34" charset="0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B Nazanin" pitchFamily="2" charset="-78"/>
                        </a:rPr>
                        <a:t>مربی</a:t>
                      </a:r>
                      <a:endParaRPr lang="en-US" sz="16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B Nazanin" pitchFamily="2" charset="-78"/>
                      </a:endParaRPr>
                    </a:p>
                  </a:txBody>
                  <a:tcPr marL="91431" marR="91431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Arial" pitchFamily="34" charset="0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Arial" pitchFamily="34" charset="0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B Nazanin" pitchFamily="2" charset="-78"/>
                        </a:rPr>
                        <a:t>استادیار</a:t>
                      </a:r>
                      <a:endParaRPr lang="en-US" sz="16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B Nazanin" pitchFamily="2" charset="-78"/>
                      </a:endParaRPr>
                    </a:p>
                  </a:txBody>
                  <a:tcPr marL="91431" marR="91431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6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B Nazanin" pitchFamily="2" charset="-78"/>
                        </a:rPr>
                        <a:t>دانشیار</a:t>
                      </a:r>
                      <a:endParaRPr lang="en-US" sz="16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B Nazanin" pitchFamily="2" charset="-78"/>
                      </a:endParaRPr>
                    </a:p>
                  </a:txBody>
                  <a:tcPr marL="91431" marR="91431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600" b="1" kern="1200" dirty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B Nazanin" pitchFamily="2" charset="-78"/>
                        </a:rPr>
                        <a:t>استاد</a:t>
                      </a:r>
                      <a:endParaRPr lang="en-US" sz="16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B Nazanin" pitchFamily="2" charset="-78"/>
                      </a:endParaRPr>
                    </a:p>
                  </a:txBody>
                  <a:tcPr marL="68573" marR="68573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6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B Nazanin" pitchFamily="2" charset="-78"/>
                        </a:rPr>
                        <a:t>جمع</a:t>
                      </a:r>
                      <a:endParaRPr lang="en-US" sz="16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B Nazanin" pitchFamily="2" charset="-78"/>
                      </a:endParaRPr>
                    </a:p>
                  </a:txBody>
                  <a:tcPr marL="68573" marR="68573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0775168"/>
              </p:ext>
            </p:extLst>
          </p:nvPr>
        </p:nvGraphicFramePr>
        <p:xfrm>
          <a:off x="632904" y="3404616"/>
          <a:ext cx="8001000" cy="22828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02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35234">
                <a:tc gridSpan="2">
                  <a:txBody>
                    <a:bodyPr/>
                    <a:lstStyle/>
                    <a:p>
                      <a:pPr algn="ctr" rtl="1"/>
                      <a:r>
                        <a:rPr lang="fa-IR" sz="16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B Nazanin" pitchFamily="2" charset="-78"/>
                        </a:rPr>
                        <a:t>گروه</a:t>
                      </a:r>
                      <a:endParaRPr lang="en-US" sz="16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B Nazanin" pitchFamily="2" charset="-78"/>
                      </a:endParaRPr>
                    </a:p>
                  </a:txBody>
                  <a:tcPr marT="45697" marB="45697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justLow" rtl="1"/>
                      <a:endParaRPr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Titr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r>
                        <a:rPr lang="fa-IR" sz="16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B Nazanin" pitchFamily="2" charset="-78"/>
                        </a:rPr>
                        <a:t>دانشکده</a:t>
                      </a:r>
                      <a:endParaRPr lang="en-US" sz="16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B Nazanin" pitchFamily="2" charset="-78"/>
                      </a:endParaRPr>
                    </a:p>
                  </a:txBody>
                  <a:tcPr marT="45697" marB="45697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justLow" rtl="1"/>
                      <a:endParaRPr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Titr" pitchFamily="2" charset="-78"/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/>
                      <a:endParaRPr lang="en-US" sz="16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B Nazanin" pitchFamily="2" charset="-78"/>
                      </a:endParaRPr>
                    </a:p>
                  </a:txBody>
                  <a:tcPr marT="45697" marB="45697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89518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600" b="1" kern="1200" dirty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B Nazanin" pitchFamily="2" charset="-78"/>
                        </a:rPr>
                        <a:t>تعداد دانشجو</a:t>
                      </a:r>
                      <a:endParaRPr lang="en-US" sz="16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B Nazanin" pitchFamily="2" charset="-78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600" b="1" kern="1200" dirty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B Nazanin" pitchFamily="2" charset="-78"/>
                        </a:rPr>
                        <a:t>تعداد رشته</a:t>
                      </a:r>
                      <a:endParaRPr lang="en-US" sz="16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B Nazanin" pitchFamily="2" charset="-78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600" b="1" kern="1200" dirty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B Nazanin" pitchFamily="2" charset="-78"/>
                        </a:rPr>
                        <a:t>تعداد دانشجو</a:t>
                      </a:r>
                      <a:endParaRPr lang="en-US" sz="16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B Nazanin" pitchFamily="2" charset="-78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600" b="1" kern="1200" dirty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B Nazanin" pitchFamily="2" charset="-78"/>
                        </a:rPr>
                        <a:t>تعداد رشته</a:t>
                      </a:r>
                      <a:endParaRPr lang="en-US" sz="16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B Nazanin" pitchFamily="2" charset="-78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/>
                      <a:r>
                        <a:rPr lang="fa-IR" sz="16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B Nazanin" pitchFamily="2" charset="-78"/>
                        </a:rPr>
                        <a:t>مقطع</a:t>
                      </a:r>
                      <a:endParaRPr lang="en-US" sz="16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B Nazanin" pitchFamily="2" charset="-78"/>
                      </a:endParaRPr>
                    </a:p>
                  </a:txBody>
                  <a:tcPr marT="45697" marB="45697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89518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 smtClean="0"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 smtClean="0"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/>
                      <a:r>
                        <a:rPr lang="fa-IR" sz="16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B Nazanin" pitchFamily="2" charset="-78"/>
                        </a:rPr>
                        <a:t>کارشناسی</a:t>
                      </a:r>
                      <a:endParaRPr lang="en-US" sz="16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B Nazanin" pitchFamily="2" charset="-78"/>
                      </a:endParaRPr>
                    </a:p>
                  </a:txBody>
                  <a:tcPr marT="45697" marB="45697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89518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 smtClean="0">
                        <a:cs typeface="B Zar" pitchFamily="2" charset="-78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 smtClean="0"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/>
                      <a:r>
                        <a:rPr lang="fa-IR" sz="16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B Nazanin" pitchFamily="2" charset="-78"/>
                        </a:rPr>
                        <a:t>کارشناسی ارشد</a:t>
                      </a:r>
                      <a:endParaRPr lang="en-US" sz="16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B Nazanin" pitchFamily="2" charset="-78"/>
                      </a:endParaRPr>
                    </a:p>
                  </a:txBody>
                  <a:tcPr marT="45697" marB="45697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89518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 smtClean="0">
                        <a:cs typeface="B Zar" pitchFamily="2" charset="-78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 smtClean="0"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/>
                      <a:r>
                        <a:rPr lang="fa-IR" sz="16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B Nazanin" pitchFamily="2" charset="-78"/>
                        </a:rPr>
                        <a:t>دکتری</a:t>
                      </a:r>
                      <a:endParaRPr lang="en-US" sz="16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B Nazanin" pitchFamily="2" charset="-78"/>
                      </a:endParaRPr>
                    </a:p>
                  </a:txBody>
                  <a:tcPr marT="45697" marB="45697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89518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b="1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b="1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b="1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600" b="1" kern="1200" dirty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B Nazanin" pitchFamily="2" charset="-78"/>
                        </a:rPr>
                        <a:t>جمع</a:t>
                      </a:r>
                      <a:endParaRPr lang="en-US" sz="16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B Nazanin" pitchFamily="2" charset="-78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 bwMode="auto">
          <a:xfrm>
            <a:off x="912432" y="5696712"/>
            <a:ext cx="7783512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  <a:ea typeface="Majalla UI"/>
                <a:cs typeface="Majalla UI"/>
              </a:defRPr>
            </a:lvl1pPr>
            <a:lvl2pPr marL="742950" indent="-285750" algn="r" rtl="1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  <a:ea typeface="Majalla UI"/>
                <a:cs typeface="Majalla UI"/>
              </a:defRPr>
            </a:lvl2pPr>
            <a:lvl3pPr marL="1143000" indent="-228600" algn="r" rtl="1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  <a:ea typeface="Majalla UI"/>
                <a:cs typeface="Majalla UI"/>
              </a:defRPr>
            </a:lvl3pPr>
            <a:lvl4pPr marL="1600200" indent="-228600" algn="r" rtl="1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  <a:ea typeface="Majalla UI"/>
                <a:cs typeface="Majalla UI"/>
              </a:defRPr>
            </a:lvl4pPr>
            <a:lvl5pPr marL="2057400" indent="-228600" algn="r" rtl="1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  <a:ea typeface="Majalla UI"/>
                <a:cs typeface="Majalla UI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  <a:ea typeface="Majalla UI"/>
                <a:cs typeface="Majalla UI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  <a:ea typeface="Majalla UI"/>
                <a:cs typeface="Majalla UI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  <a:ea typeface="Majalla UI"/>
                <a:cs typeface="Majalla UI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  <a:ea typeface="Majalla UI"/>
                <a:cs typeface="Majalla UI"/>
              </a:defRPr>
            </a:lvl9pPr>
          </a:lstStyle>
          <a:p>
            <a:pPr eaLnBrk="1" hangingPunct="1">
              <a:buClrTx/>
              <a:buSzTx/>
              <a:buFont typeface="Arial" panose="020B0604020202020204" pitchFamily="34" charset="0"/>
              <a:buNone/>
            </a:pPr>
            <a:r>
              <a:rPr lang="fa-IR" altLang="en-US" sz="1600" b="1" dirty="0">
                <a:solidFill>
                  <a:srgbClr val="0033CC"/>
                </a:solidFill>
                <a:latin typeface="Calibri" panose="020F0502020204030204" pitchFamily="34" charset="0"/>
                <a:cs typeface="B Nazanin" pitchFamily="2" charset="0"/>
              </a:rPr>
              <a:t>ج- نسبت استاد به دانشجو:</a:t>
            </a:r>
            <a:endParaRPr lang="en-US" altLang="en-US" sz="1600" b="1" dirty="0">
              <a:solidFill>
                <a:srgbClr val="0033CC"/>
              </a:solidFill>
              <a:latin typeface="Calibri" panose="020F0502020204030204" pitchFamily="34" charset="0"/>
              <a:cs typeface="B Nazanin" pitchFamily="2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8425769"/>
              </p:ext>
            </p:extLst>
          </p:nvPr>
        </p:nvGraphicFramePr>
        <p:xfrm>
          <a:off x="533400" y="6092952"/>
          <a:ext cx="8153400" cy="3048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50800" sx="1000" sy="1000" algn="ctr" rotWithShape="0">
                    <a:srgbClr val="000000"/>
                  </a:outerShdw>
                  <a:reflection stA="99000" endPos="0" dist="50800" dir="5400000" sy="-100000" algn="bl" rotWithShape="0"/>
                </a:effectLst>
                <a:tableStyleId>{5C22544A-7EE6-4342-B048-85BDC9FD1C3A}</a:tableStyleId>
              </a:tblPr>
              <a:tblGrid>
                <a:gridCol w="40767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0767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52400">
                <a:tc>
                  <a:txBody>
                    <a:bodyPr/>
                    <a:lstStyle/>
                    <a:p>
                      <a:pPr algn="r" rtl="1"/>
                      <a:r>
                        <a:rPr lang="fa-IR" sz="1400" b="1" kern="1200" dirty="0" smtClean="0">
                          <a:solidFill>
                            <a:srgbClr val="990000"/>
                          </a:solidFill>
                          <a:latin typeface="+mn-lt"/>
                          <a:ea typeface="+mn-ea"/>
                          <a:cs typeface="B Titr" pitchFamily="2" charset="-78"/>
                        </a:rPr>
                        <a:t>در گروه:    </a:t>
                      </a:r>
                      <a:endParaRPr lang="en-US" sz="1400" b="1" kern="1200" dirty="0">
                        <a:solidFill>
                          <a:srgbClr val="990000"/>
                        </a:solidFill>
                        <a:latin typeface="+mn-lt"/>
                        <a:ea typeface="+mn-ea"/>
                        <a:cs typeface="B Titr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400" b="1" kern="1200" dirty="0" smtClean="0">
                          <a:solidFill>
                            <a:srgbClr val="990000"/>
                          </a:solidFill>
                          <a:latin typeface="+mn-lt"/>
                          <a:ea typeface="+mn-ea"/>
                          <a:cs typeface="B Titr" pitchFamily="2" charset="-78"/>
                        </a:rPr>
                        <a:t>در دانشکده:     </a:t>
                      </a:r>
                      <a:endParaRPr kumimoji="0" lang="en-US" sz="1400" b="1" kern="1200" dirty="0">
                        <a:solidFill>
                          <a:srgbClr val="990000"/>
                        </a:solidFill>
                        <a:latin typeface="+mn-lt"/>
                        <a:ea typeface="+mn-ea"/>
                        <a:cs typeface="B Titr" pitchFamily="2" charset="-78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6342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 bwMode="auto">
          <a:xfrm>
            <a:off x="971600" y="404664"/>
            <a:ext cx="7815263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Low" rtl="1" eaLnBrk="1" hangingPunct="1">
              <a:spcBef>
                <a:spcPct val="20000"/>
              </a:spcBef>
              <a:buFont typeface="Arial" pitchFamily="34" charset="0"/>
              <a:buNone/>
            </a:pPr>
            <a:r>
              <a:rPr lang="fa-IR" b="1" dirty="0">
                <a:solidFill>
                  <a:srgbClr val="0033CC"/>
                </a:solidFill>
                <a:latin typeface="Calibri" pitchFamily="34" charset="0"/>
                <a:cs typeface="B Nazanin" pitchFamily="2" charset="-78"/>
              </a:rPr>
              <a:t>د- امکانات و تجهیزات موجود در گروه متقاضی:</a:t>
            </a:r>
            <a:endParaRPr lang="en-US" dirty="0">
              <a:solidFill>
                <a:srgbClr val="0033CC"/>
              </a:solidFill>
              <a:latin typeface="Calibri" pitchFamily="34" charset="0"/>
              <a:cs typeface="B Nazanin" pitchFamily="2" charset="-78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9663328"/>
              </p:ext>
            </p:extLst>
          </p:nvPr>
        </p:nvGraphicFramePr>
        <p:xfrm>
          <a:off x="472679" y="1052736"/>
          <a:ext cx="8458200" cy="5209232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50800" sx="1000" sy="1000" algn="ctr" rotWithShape="0">
                    <a:srgbClr val="000000"/>
                  </a:outerShdw>
                  <a:reflection stA="99000" endPos="0" dist="50800" dir="5400000" sy="-100000" algn="bl" rotWithShape="0"/>
                </a:effectLst>
                <a:tableStyleId>{5C22544A-7EE6-4342-B048-85BDC9FD1C3A}</a:tableStyleId>
              </a:tblPr>
              <a:tblGrid>
                <a:gridCol w="8458200"/>
              </a:tblGrid>
              <a:tr h="5209232">
                <a:tc>
                  <a:txBody>
                    <a:bodyPr/>
                    <a:lstStyle/>
                    <a:p>
                      <a:pPr lvl="0" algn="justLow" rtl="1"/>
                      <a:endParaRPr lang="en-US" sz="16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B Nazanin" pitchFamily="2" charset="-78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7895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14400" y="228600"/>
            <a:ext cx="72115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/>
            <a:r>
              <a:rPr lang="en-US" sz="2800" b="1" dirty="0">
                <a:solidFill>
                  <a:srgbClr val="00B050"/>
                </a:solidFill>
                <a:cs typeface="B Nazanin" pitchFamily="2" charset="-78"/>
              </a:rPr>
              <a:t> </a:t>
            </a:r>
            <a:r>
              <a:rPr lang="fa-IR" sz="2800" b="1" dirty="0" smtClean="0">
                <a:solidFill>
                  <a:srgbClr val="00B050"/>
                </a:solidFill>
                <a:cs typeface="B Nazanin" pitchFamily="2" charset="-78"/>
              </a:rPr>
              <a:t>اعضای هیات علمی مرتبط با رشته- گرایش مورد تقاضا</a:t>
            </a:r>
            <a:endParaRPr lang="fa-IR" sz="2800" b="1" dirty="0">
              <a:solidFill>
                <a:srgbClr val="00B050"/>
              </a:solidFill>
              <a:cs typeface="B Nazanin" pitchFamily="2" charset="-78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2900584"/>
              </p:ext>
            </p:extLst>
          </p:nvPr>
        </p:nvGraphicFramePr>
        <p:xfrm>
          <a:off x="274409" y="1030010"/>
          <a:ext cx="8689759" cy="5150078"/>
        </p:xfrm>
        <a:graphic>
          <a:graphicData uri="http://schemas.openxmlformats.org/drawingml/2006/table">
            <a:tbl>
              <a:tblPr rtl="1" firstRow="1" firstCol="1" lastRow="1" lastCol="1" bandRow="1" bandCol="1">
                <a:tableStyleId>{5C22544A-7EE6-4342-B048-85BDC9FD1C3A}</a:tableStyleId>
              </a:tblPr>
              <a:tblGrid>
                <a:gridCol w="430239"/>
                <a:gridCol w="1511337"/>
                <a:gridCol w="1535914"/>
                <a:gridCol w="1729384"/>
                <a:gridCol w="1639005"/>
                <a:gridCol w="887794"/>
                <a:gridCol w="956086"/>
              </a:tblGrid>
              <a:tr h="706905"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dirty="0" smtClean="0">
                          <a:solidFill>
                            <a:schemeClr val="tx1"/>
                          </a:solidFill>
                          <a:effectLst/>
                          <a:cs typeface="B Nazanin" pitchFamily="2" charset="-78"/>
                        </a:rPr>
                        <a:t> </a:t>
                      </a:r>
                      <a:r>
                        <a:rPr lang="fa-IR" sz="1300" b="1" dirty="0" smtClean="0">
                          <a:solidFill>
                            <a:schemeClr val="tx1"/>
                          </a:solidFill>
                          <a:effectLst/>
                          <a:cs typeface="B Nazanin" pitchFamily="2" charset="-78"/>
                        </a:rPr>
                        <a:t>ردیف</a:t>
                      </a:r>
                      <a:endParaRPr lang="en-US" sz="13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vert="vert" anchor="ctr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300" b="1" dirty="0">
                          <a:solidFill>
                            <a:schemeClr val="tx1"/>
                          </a:solidFill>
                          <a:effectLst/>
                          <a:cs typeface="B Nazanin" pitchFamily="2" charset="-78"/>
                        </a:rPr>
                        <a:t>نـام و نـام خانـوادگي</a:t>
                      </a:r>
                      <a:endParaRPr lang="en-US" sz="13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300" b="1" dirty="0" smtClean="0">
                          <a:solidFill>
                            <a:schemeClr val="tx1"/>
                          </a:solidFill>
                          <a:effectLst/>
                          <a:cs typeface="B Nazanin" pitchFamily="2" charset="-78"/>
                        </a:rPr>
                        <a:t>کادر </a:t>
                      </a:r>
                      <a:r>
                        <a:rPr lang="fa-IR" sz="1300" b="1" dirty="0">
                          <a:solidFill>
                            <a:schemeClr val="tx1"/>
                          </a:solidFill>
                          <a:effectLst/>
                          <a:cs typeface="B Nazanin" pitchFamily="2" charset="-78"/>
                        </a:rPr>
                        <a:t>هيأت </a:t>
                      </a:r>
                      <a:r>
                        <a:rPr lang="fa-IR" sz="1300" b="1" dirty="0" smtClean="0">
                          <a:solidFill>
                            <a:schemeClr val="tx1"/>
                          </a:solidFill>
                          <a:effectLst/>
                          <a:cs typeface="B Nazanin" pitchFamily="2" charset="-78"/>
                        </a:rPr>
                        <a:t>علمي</a:t>
                      </a:r>
                      <a:endParaRPr lang="en-US" sz="13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300" b="1" dirty="0">
                          <a:solidFill>
                            <a:schemeClr val="tx1"/>
                          </a:solidFill>
                          <a:effectLst/>
                          <a:cs typeface="B Nazanin" pitchFamily="2" charset="-78"/>
                        </a:rPr>
                        <a:t> </a:t>
                      </a:r>
                      <a:endParaRPr lang="en-US" sz="1300" b="1" dirty="0">
                        <a:solidFill>
                          <a:schemeClr val="tx1"/>
                        </a:solidFill>
                        <a:effectLst/>
                        <a:cs typeface="B Nazanin" pitchFamily="2" charset="-78"/>
                      </a:endParaRPr>
                    </a:p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300" b="1" dirty="0">
                          <a:solidFill>
                            <a:schemeClr val="tx1"/>
                          </a:solidFill>
                          <a:effectLst/>
                          <a:cs typeface="B Nazanin" pitchFamily="2" charset="-78"/>
                        </a:rPr>
                        <a:t>تاریخ  اخذ آخرین مدرک</a:t>
                      </a:r>
                      <a:endParaRPr lang="en-US" sz="1300" b="1" dirty="0">
                        <a:solidFill>
                          <a:schemeClr val="tx1"/>
                        </a:solidFill>
                        <a:effectLst/>
                        <a:cs typeface="B Nazanin" pitchFamily="2" charset="-78"/>
                      </a:endParaRPr>
                    </a:p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  <a:cs typeface="B Nazanin" pitchFamily="2" charset="-78"/>
                        </a:rPr>
                        <a:t> </a:t>
                      </a:r>
                      <a:endParaRPr lang="en-US" sz="13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300" b="1" dirty="0">
                          <a:solidFill>
                            <a:schemeClr val="tx1"/>
                          </a:solidFill>
                          <a:effectLst/>
                          <a:cs typeface="B Nazanin" pitchFamily="2" charset="-78"/>
                        </a:rPr>
                        <a:t>محل اخذ آخرین مدرک </a:t>
                      </a:r>
                      <a:endParaRPr lang="en-US" sz="1300" b="1" dirty="0">
                        <a:solidFill>
                          <a:schemeClr val="tx1"/>
                        </a:solidFill>
                        <a:effectLst/>
                        <a:cs typeface="B Nazanin" pitchFamily="2" charset="-78"/>
                      </a:endParaRPr>
                    </a:p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300" b="1" dirty="0">
                          <a:solidFill>
                            <a:schemeClr val="tx1"/>
                          </a:solidFill>
                          <a:effectLst/>
                          <a:cs typeface="B Nazanin" pitchFamily="2" charset="-78"/>
                        </a:rPr>
                        <a:t>(کشور-دانشگاه)</a:t>
                      </a:r>
                      <a:endParaRPr lang="en-US" sz="13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300" b="1" dirty="0">
                          <a:solidFill>
                            <a:schemeClr val="tx1"/>
                          </a:solidFill>
                          <a:effectLst/>
                          <a:cs typeface="B Nazanin" pitchFamily="2" charset="-78"/>
                        </a:rPr>
                        <a:t>آخرین رشته </a:t>
                      </a:r>
                      <a:r>
                        <a:rPr lang="fa-IR" sz="1300" b="1" dirty="0" smtClean="0">
                          <a:solidFill>
                            <a:schemeClr val="tx1"/>
                          </a:solidFill>
                          <a:effectLst/>
                          <a:cs typeface="B Nazanin" pitchFamily="2" charset="-78"/>
                        </a:rPr>
                        <a:t>–گرایش تحصيلي</a:t>
                      </a:r>
                      <a:endParaRPr lang="en-US" sz="1300" b="1" dirty="0">
                        <a:solidFill>
                          <a:schemeClr val="tx1"/>
                        </a:solidFill>
                        <a:effectLst/>
                        <a:cs typeface="B Nazanin" pitchFamily="2" charset="-78"/>
                      </a:endParaRPr>
                    </a:p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300" b="1" dirty="0">
                          <a:solidFill>
                            <a:schemeClr val="tx1"/>
                          </a:solidFill>
                          <a:effectLst/>
                          <a:cs typeface="B Nazanin" pitchFamily="2" charset="-78"/>
                        </a:rPr>
                        <a:t> </a:t>
                      </a:r>
                      <a:endParaRPr lang="en-US" sz="13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300" b="1" dirty="0">
                          <a:solidFill>
                            <a:schemeClr val="tx1"/>
                          </a:solidFill>
                          <a:effectLst/>
                          <a:cs typeface="B Nazanin" pitchFamily="2" charset="-78"/>
                        </a:rPr>
                        <a:t>گروه آموزشي</a:t>
                      </a:r>
                      <a:endParaRPr lang="en-US" sz="13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vert="vert270" anchor="ctr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300" b="1" dirty="0">
                          <a:solidFill>
                            <a:schemeClr val="tx1"/>
                          </a:solidFill>
                          <a:effectLst/>
                          <a:cs typeface="B Nazanin" pitchFamily="2" charset="-78"/>
                        </a:rPr>
                        <a:t>مرتبه دانشگاهي</a:t>
                      </a:r>
                      <a:endParaRPr lang="en-US" sz="1300" b="1" dirty="0">
                        <a:solidFill>
                          <a:schemeClr val="tx1"/>
                        </a:solidFill>
                        <a:effectLst/>
                        <a:cs typeface="B Nazanin" pitchFamily="2" charset="-78"/>
                      </a:endParaRPr>
                    </a:p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300" b="1" dirty="0">
                          <a:solidFill>
                            <a:schemeClr val="tx1"/>
                          </a:solidFill>
                          <a:effectLst/>
                          <a:cs typeface="B Nazanin" pitchFamily="2" charset="-78"/>
                        </a:rPr>
                        <a:t> و  پایه</a:t>
                      </a:r>
                      <a:endParaRPr lang="en-US" sz="1300" b="1" dirty="0">
                        <a:solidFill>
                          <a:schemeClr val="tx1"/>
                        </a:solidFill>
                        <a:effectLst/>
                        <a:cs typeface="B Nazanin" pitchFamily="2" charset="-78"/>
                      </a:endParaRPr>
                    </a:p>
                    <a:p>
                      <a:pPr marL="71755" marR="71755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dirty="0">
                          <a:solidFill>
                            <a:schemeClr val="tx1"/>
                          </a:solidFill>
                          <a:effectLst/>
                          <a:cs typeface="B Nazanin" pitchFamily="2" charset="-78"/>
                        </a:rPr>
                        <a:t> </a:t>
                      </a:r>
                      <a:endParaRPr lang="en-US" sz="13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581351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B Nazanin" pitchFamily="2" charset="-78"/>
                        </a:rPr>
                        <a:t>1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B Nazanin" pitchFamily="2" charset="-78"/>
                      </a:endParaRPr>
                    </a:p>
                  </a:txBody>
                  <a:tcPr marL="68580" marR="68580" marT="0" marB="0" anchor="ctr" horzOverflow="overflow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B Nazanin" pitchFamily="2" charset="-78"/>
                      </a:endParaRPr>
                    </a:p>
                  </a:txBody>
                  <a:tcPr marL="68580" marR="68580" marT="0" marB="0" anchor="ctr" horzOverflow="overflow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B Nazanin" pitchFamily="2" charset="-78"/>
                      </a:endParaRPr>
                    </a:p>
                  </a:txBody>
                  <a:tcPr marL="68580" marR="68580" marT="0" marB="0" anchor="ctr" horzOverflow="overflow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B Nazanin" pitchFamily="2" charset="-78"/>
                      </a:endParaRPr>
                    </a:p>
                  </a:txBody>
                  <a:tcPr marL="68580" marR="68580" marT="0" marB="0" anchor="ctr" horzOverflow="overflow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B Nazanin" pitchFamily="2" charset="-78"/>
                      </a:endParaRPr>
                    </a:p>
                  </a:txBody>
                  <a:tcPr marL="68580" marR="68580" marT="0" marB="0" anchor="ctr" horzOverflow="overflow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81319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2000" dirty="0">
                          <a:solidFill>
                            <a:schemeClr val="tx1"/>
                          </a:solidFill>
                          <a:effectLst/>
                          <a:cs typeface="B Nazanin" pitchFamily="2" charset="-78"/>
                        </a:rPr>
                        <a:t>2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B Nazanin" pitchFamily="2" charset="-78"/>
                      </a:endParaRPr>
                    </a:p>
                  </a:txBody>
                  <a:tcPr marL="68580" marR="68580" marT="0" marB="0" anchor="ctr" horzOverflow="overflow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B Nazanin" pitchFamily="2" charset="-78"/>
                      </a:endParaRPr>
                    </a:p>
                  </a:txBody>
                  <a:tcPr marL="68580" marR="68580" marT="0" marB="0" anchor="ctr" horzOverflow="overflow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B Nazanin" pitchFamily="2" charset="-78"/>
                      </a:endParaRPr>
                    </a:p>
                  </a:txBody>
                  <a:tcPr marL="68580" marR="68580" marT="0" marB="0" anchor="ctr" horzOverflow="overflow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B Nazanin" pitchFamily="2" charset="-78"/>
                      </a:endParaRPr>
                    </a:p>
                  </a:txBody>
                  <a:tcPr marL="68580" marR="68580" marT="0" marB="0" anchor="ctr" horzOverflow="overflow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B Nazanin" pitchFamily="2" charset="-78"/>
                      </a:endParaRPr>
                    </a:p>
                  </a:txBody>
                  <a:tcPr marL="68580" marR="68580" marT="0" marB="0" anchor="ctr" horzOverflow="overflow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87511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2000" dirty="0">
                          <a:solidFill>
                            <a:schemeClr val="tx1"/>
                          </a:solidFill>
                          <a:effectLst/>
                          <a:cs typeface="B Nazanin" pitchFamily="2" charset="-78"/>
                        </a:rPr>
                        <a:t>3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B Nazanin" pitchFamily="2" charset="-78"/>
                      </a:endParaRPr>
                    </a:p>
                  </a:txBody>
                  <a:tcPr marL="68580" marR="68580" marT="0" marB="0" anchor="ctr" horzOverflow="overflow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B Nazanin" pitchFamily="2" charset="-78"/>
                      </a:endParaRPr>
                    </a:p>
                  </a:txBody>
                  <a:tcPr marL="68580" marR="68580" marT="0" marB="0" anchor="ctr" horzOverflow="overflow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B Nazanin" pitchFamily="2" charset="-78"/>
                      </a:endParaRPr>
                    </a:p>
                  </a:txBody>
                  <a:tcPr marL="68580" marR="68580" marT="0" marB="0" anchor="ctr" horzOverflow="overflow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B Nazanin" pitchFamily="2" charset="-78"/>
                      </a:endParaRPr>
                    </a:p>
                  </a:txBody>
                  <a:tcPr marL="68580" marR="68580" marT="0" marB="0" anchor="ctr" horzOverflow="overflow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B Nazanin" pitchFamily="2" charset="-78"/>
                      </a:endParaRPr>
                    </a:p>
                  </a:txBody>
                  <a:tcPr marL="68580" marR="68580" marT="0" marB="0" anchor="ctr" horzOverflow="overflow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02445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2000" dirty="0">
                          <a:solidFill>
                            <a:schemeClr val="tx1"/>
                          </a:solidFill>
                          <a:effectLst/>
                          <a:cs typeface="B Nazanin" pitchFamily="2" charset="-78"/>
                        </a:rPr>
                        <a:t>4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,Bold"/>
                        <a:cs typeface="B Nazanin" pitchFamily="2" charset="-78"/>
                      </a:endParaRPr>
                    </a:p>
                  </a:txBody>
                  <a:tcPr marL="68580" marR="68580" marT="0" marB="0" anchor="ctr" horzOverflow="overflow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B Nazanin" pitchFamily="2" charset="-78"/>
                      </a:endParaRPr>
                    </a:p>
                  </a:txBody>
                  <a:tcPr marL="68580" marR="68580" marT="0" marB="0" anchor="ctr" horzOverflow="overflow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B Nazanin" pitchFamily="2" charset="-78"/>
                      </a:endParaRPr>
                    </a:p>
                  </a:txBody>
                  <a:tcPr marL="68580" marR="68580" marT="0" marB="0" anchor="ctr" horzOverflow="overflow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B Nazanin" pitchFamily="2" charset="-78"/>
                      </a:endParaRPr>
                    </a:p>
                  </a:txBody>
                  <a:tcPr marL="68580" marR="68580" marT="0" marB="0" anchor="ctr" horzOverflow="overflow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B Nazanin" pitchFamily="2" charset="-78"/>
                      </a:endParaRPr>
                    </a:p>
                  </a:txBody>
                  <a:tcPr marL="68580" marR="68580" marT="0" marB="0" anchor="ctr" horzOverflow="overflow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01243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20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B Nazanin" pitchFamily="2" charset="-78"/>
                        </a:rPr>
                        <a:t>5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B Nazanin" pitchFamily="2" charset="-78"/>
                      </a:endParaRPr>
                    </a:p>
                  </a:txBody>
                  <a:tcPr marL="68580" marR="68580" marT="0" marB="0" anchor="ctr" horzOverflow="overflow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B Nazanin" pitchFamily="2" charset="-78"/>
                      </a:endParaRPr>
                    </a:p>
                  </a:txBody>
                  <a:tcPr marL="68580" marR="68580" marT="0" marB="0" anchor="ctr" horzOverflow="overflow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B Nazanin" pitchFamily="2" charset="-78"/>
                      </a:endParaRPr>
                    </a:p>
                  </a:txBody>
                  <a:tcPr marL="68580" marR="68580" marT="0" marB="0" anchor="ctr" horzOverflow="overflow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B Nazanin" pitchFamily="2" charset="-78"/>
                      </a:endParaRPr>
                    </a:p>
                  </a:txBody>
                  <a:tcPr marL="68580" marR="68580" marT="0" marB="0" anchor="ctr" horzOverflow="overflow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B Nazanin" pitchFamily="2" charset="-78"/>
                      </a:endParaRPr>
                    </a:p>
                  </a:txBody>
                  <a:tcPr marL="68580" marR="68580" marT="0" marB="0" anchor="ctr" horzOverflow="overflow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01243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20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B Nazanin" pitchFamily="2" charset="-78"/>
                        </a:rPr>
                        <a:t>6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B Nazanin" pitchFamily="2" charset="-78"/>
                      </a:endParaRPr>
                    </a:p>
                  </a:txBody>
                  <a:tcPr marL="68580" marR="68580" marT="0" marB="0" anchor="ctr" horzOverflow="overflow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B Nazanin" pitchFamily="2" charset="-78"/>
                      </a:endParaRPr>
                    </a:p>
                  </a:txBody>
                  <a:tcPr marL="68580" marR="68580" marT="0" marB="0" anchor="ctr" horzOverflow="overflow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B Nazanin" pitchFamily="2" charset="-78"/>
                      </a:endParaRPr>
                    </a:p>
                  </a:txBody>
                  <a:tcPr marL="68580" marR="68580" marT="0" marB="0" anchor="ctr" horzOverflow="overflow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B Nazanin" pitchFamily="2" charset="-78"/>
                      </a:endParaRPr>
                    </a:p>
                  </a:txBody>
                  <a:tcPr marL="68580" marR="68580" marT="0" marB="0" anchor="ctr" horzOverflow="overflow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B Nazanin" pitchFamily="2" charset="-78"/>
                      </a:endParaRPr>
                    </a:p>
                  </a:txBody>
                  <a:tcPr marL="68580" marR="68580" marT="0" marB="0" anchor="ctr" horzOverflow="overflow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01243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20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B Nazanin" pitchFamily="2" charset="-78"/>
                        </a:rPr>
                        <a:t>7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B Nazanin" pitchFamily="2" charset="-78"/>
                      </a:endParaRPr>
                    </a:p>
                  </a:txBody>
                  <a:tcPr marL="68580" marR="68580" marT="0" marB="0" anchor="ctr" horzOverflow="overflow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B Nazanin" pitchFamily="2" charset="-78"/>
                      </a:endParaRPr>
                    </a:p>
                  </a:txBody>
                  <a:tcPr marL="68580" marR="68580" marT="0" marB="0" anchor="ctr" horzOverflow="overflow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B Nazanin" pitchFamily="2" charset="-78"/>
                      </a:endParaRPr>
                    </a:p>
                  </a:txBody>
                  <a:tcPr marL="68580" marR="68580" marT="0" marB="0" anchor="ctr" horzOverflow="overflow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B Nazanin" pitchFamily="2" charset="-78"/>
                      </a:endParaRPr>
                    </a:p>
                  </a:txBody>
                  <a:tcPr marL="68580" marR="68580" marT="0" marB="0" anchor="ctr" horzOverflow="overflow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B Nazanin" pitchFamily="2" charset="-78"/>
                      </a:endParaRPr>
                    </a:p>
                  </a:txBody>
                  <a:tcPr marL="68580" marR="68580" marT="0" marB="0" anchor="ctr" horzOverflow="overflow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01243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20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B Nazanin" pitchFamily="2" charset="-78"/>
                        </a:rPr>
                        <a:t>8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B Nazanin" pitchFamily="2" charset="-78"/>
                      </a:endParaRPr>
                    </a:p>
                  </a:txBody>
                  <a:tcPr marL="68580" marR="68580" marT="0" marB="0" anchor="ctr" horzOverflow="overflow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B Nazanin" pitchFamily="2" charset="-78"/>
                      </a:endParaRPr>
                    </a:p>
                  </a:txBody>
                  <a:tcPr marL="68580" marR="68580" marT="0" marB="0" anchor="ctr" horzOverflow="overflow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B Nazanin" pitchFamily="2" charset="-78"/>
                      </a:endParaRPr>
                    </a:p>
                  </a:txBody>
                  <a:tcPr marL="68580" marR="68580" marT="0" marB="0" anchor="ctr" horzOverflow="overflow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B Nazanin" pitchFamily="2" charset="-78"/>
                      </a:endParaRPr>
                    </a:p>
                  </a:txBody>
                  <a:tcPr marL="68580" marR="68580" marT="0" marB="0" anchor="ctr" horzOverflow="overflow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B Nazanin" pitchFamily="2" charset="-78"/>
                      </a:endParaRPr>
                    </a:p>
                  </a:txBody>
                  <a:tcPr marL="68580" marR="68580" marT="0" marB="0" anchor="ctr" horzOverflow="overflow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56907-8955-40CF-AEC3-E095E72C3C3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887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>
            <a:spLocks noGrp="1"/>
          </p:cNvSpPr>
          <p:nvPr>
            <p:ph idx="1"/>
          </p:nvPr>
        </p:nvSpPr>
        <p:spPr>
          <a:xfrm>
            <a:off x="1092200" y="558800"/>
            <a:ext cx="7086600" cy="457200"/>
          </a:xfrm>
        </p:spPr>
        <p:txBody>
          <a:bodyPr>
            <a:noAutofit/>
          </a:bodyPr>
          <a:lstStyle/>
          <a:p>
            <a:pPr marL="0" indent="0" algn="r">
              <a:buFont typeface="Wingdings 2" panose="05020102010507070707" pitchFamily="18" charset="2"/>
              <a:buNone/>
              <a:defRPr/>
            </a:pPr>
            <a:r>
              <a:rPr lang="fa-IR" sz="3200" b="1" dirty="0" smtClean="0">
                <a:solidFill>
                  <a:srgbClr val="C00000"/>
                </a:solidFill>
                <a:latin typeface="+mj-lt"/>
                <a:ea typeface="+mj-ea"/>
                <a:cs typeface="B Nazanin" pitchFamily="2" charset="-78"/>
              </a:rPr>
              <a:t>دانشگاه های مجری رشته-گرایش مورد تقاضا</a:t>
            </a:r>
            <a:endParaRPr lang="en-US" sz="3200" b="1" dirty="0">
              <a:solidFill>
                <a:srgbClr val="C00000"/>
              </a:solidFill>
              <a:latin typeface="+mj-lt"/>
              <a:ea typeface="+mj-ea"/>
              <a:cs typeface="B Nazanin" pitchFamily="2" charset="-78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0248573"/>
              </p:ext>
            </p:extLst>
          </p:nvPr>
        </p:nvGraphicFramePr>
        <p:xfrm>
          <a:off x="2051720" y="1556792"/>
          <a:ext cx="4953000" cy="475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1796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3503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54661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a-IR" sz="32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B Nazanin" pitchFamily="2" charset="-78"/>
                        </a:rPr>
                        <a:t>نام دانشگاه</a:t>
                      </a:r>
                      <a:endParaRPr kumimoji="0" lang="en-US" sz="3200" b="1" kern="1200" dirty="0" smtClean="0">
                        <a:solidFill>
                          <a:srgbClr val="002060"/>
                        </a:solidFill>
                        <a:latin typeface="+mn-lt"/>
                        <a:ea typeface="+mn-ea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kumimoji="0" lang="fa-IR" sz="32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B Nazanin" pitchFamily="2" charset="-78"/>
                        </a:rPr>
                        <a:t>رديف</a:t>
                      </a:r>
                      <a:endParaRPr kumimoji="0" lang="en-US" sz="3200" b="1" kern="1200" dirty="0">
                        <a:solidFill>
                          <a:srgbClr val="002060"/>
                        </a:solidFill>
                        <a:latin typeface="+mn-lt"/>
                        <a:ea typeface="+mn-ea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89573">
                <a:tc>
                  <a:txBody>
                    <a:bodyPr/>
                    <a:lstStyle/>
                    <a:p>
                      <a:pPr algn="ctr" rtl="1"/>
                      <a:endParaRPr lang="en-US" sz="2800" b="1" dirty="0">
                        <a:solidFill>
                          <a:srgbClr val="7030A0"/>
                        </a:solidFill>
                        <a:effectLst/>
                        <a:latin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B Nazanin" pitchFamily="2" charset="-78"/>
                        </a:rPr>
                        <a:t>1</a:t>
                      </a:r>
                      <a:endParaRPr lang="en-US" sz="20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B Nazanin" pitchFamily="2" charset="-78"/>
                      </a:endParaRPr>
                    </a:p>
                  </a:txBody>
                  <a:tcPr marT="45722" marB="45722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89573">
                <a:tc>
                  <a:txBody>
                    <a:bodyPr/>
                    <a:lstStyle/>
                    <a:p>
                      <a:pPr algn="ctr" rtl="1"/>
                      <a:endParaRPr lang="en-US" sz="2800" b="1" dirty="0">
                        <a:solidFill>
                          <a:srgbClr val="7030A0"/>
                        </a:solidFill>
                        <a:effectLst/>
                        <a:latin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B Nazanin" pitchFamily="2" charset="-78"/>
                        </a:rPr>
                        <a:t>2</a:t>
                      </a:r>
                      <a:endParaRPr lang="en-US" sz="20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B Nazanin" pitchFamily="2" charset="-78"/>
                      </a:endParaRPr>
                    </a:p>
                  </a:txBody>
                  <a:tcPr marT="45722" marB="45722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89573">
                <a:tc>
                  <a:txBody>
                    <a:bodyPr/>
                    <a:lstStyle/>
                    <a:p>
                      <a:pPr algn="ctr" rtl="1"/>
                      <a:endParaRPr lang="en-US" sz="2800" b="1" dirty="0">
                        <a:solidFill>
                          <a:srgbClr val="7030A0"/>
                        </a:solidFill>
                        <a:effectLst/>
                        <a:latin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20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B Nazanin" pitchFamily="2" charset="-78"/>
                        </a:rPr>
                        <a:t>3</a:t>
                      </a:r>
                      <a:endParaRPr lang="en-US" sz="20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B Nazanin" pitchFamily="2" charset="-78"/>
                      </a:endParaRPr>
                    </a:p>
                  </a:txBody>
                  <a:tcPr marT="45722" marB="45722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ctr" rtl="1"/>
                      <a:endParaRPr lang="en-US" sz="2800" b="1" dirty="0">
                        <a:solidFill>
                          <a:srgbClr val="7030A0"/>
                        </a:solidFill>
                        <a:effectLst/>
                        <a:latin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20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B Nazanin" pitchFamily="2" charset="-78"/>
                        </a:rPr>
                        <a:t>4</a:t>
                      </a:r>
                      <a:endParaRPr lang="en-US" sz="20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B Nazanin" pitchFamily="2" charset="-78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89573">
                <a:tc>
                  <a:txBody>
                    <a:bodyPr/>
                    <a:lstStyle/>
                    <a:p>
                      <a:pPr algn="ctr" rtl="1"/>
                      <a:endParaRPr lang="en-US" sz="2800" b="1" dirty="0">
                        <a:solidFill>
                          <a:srgbClr val="7030A0"/>
                        </a:solidFill>
                        <a:effectLst/>
                        <a:latin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20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B Nazanin" pitchFamily="2" charset="-78"/>
                        </a:rPr>
                        <a:t>5</a:t>
                      </a:r>
                      <a:endParaRPr lang="en-US" sz="20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B Nazanin" pitchFamily="2" charset="-78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89573">
                <a:tc>
                  <a:txBody>
                    <a:bodyPr/>
                    <a:lstStyle/>
                    <a:p>
                      <a:pPr algn="ctr" rtl="1"/>
                      <a:endParaRPr lang="en-US" sz="2800" b="1" dirty="0">
                        <a:solidFill>
                          <a:srgbClr val="7030A0"/>
                        </a:solidFill>
                        <a:effectLst/>
                        <a:latin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20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B Nazanin" pitchFamily="2" charset="-78"/>
                        </a:rPr>
                        <a:t>6</a:t>
                      </a:r>
                      <a:endParaRPr lang="en-US" sz="20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B Nazanin" pitchFamily="2" charset="-78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89573">
                <a:tc>
                  <a:txBody>
                    <a:bodyPr/>
                    <a:lstStyle/>
                    <a:p>
                      <a:pPr algn="ctr" rtl="1"/>
                      <a:endParaRPr lang="en-US" sz="2800" b="1" dirty="0">
                        <a:solidFill>
                          <a:srgbClr val="7030A0"/>
                        </a:solidFill>
                        <a:effectLst/>
                        <a:latin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20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B Nazanin" pitchFamily="2" charset="-78"/>
                        </a:rPr>
                        <a:t>7</a:t>
                      </a:r>
                      <a:endParaRPr lang="en-US" sz="20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B Nazanin" pitchFamily="2" charset="-78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89573">
                <a:tc>
                  <a:txBody>
                    <a:bodyPr/>
                    <a:lstStyle/>
                    <a:p>
                      <a:pPr algn="ctr" rtl="1"/>
                      <a:endParaRPr lang="en-US" sz="2800" b="1" dirty="0">
                        <a:solidFill>
                          <a:srgbClr val="7030A0"/>
                        </a:solidFill>
                        <a:effectLst/>
                        <a:latin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20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B Nazanin" pitchFamily="2" charset="-78"/>
                        </a:rPr>
                        <a:t>8</a:t>
                      </a:r>
                      <a:endParaRPr lang="en-US" sz="20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B Nazanin" pitchFamily="2" charset="-78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89573">
                <a:tc>
                  <a:txBody>
                    <a:bodyPr/>
                    <a:lstStyle/>
                    <a:p>
                      <a:pPr algn="ctr" rtl="1"/>
                      <a:endParaRPr lang="en-US" sz="2800" b="1" dirty="0">
                        <a:solidFill>
                          <a:srgbClr val="7030A0"/>
                        </a:solidFill>
                        <a:effectLst/>
                        <a:latin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20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B Nazanin" pitchFamily="2" charset="-78"/>
                        </a:rPr>
                        <a:t>9</a:t>
                      </a:r>
                      <a:endParaRPr lang="en-US" sz="20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B Nazanin" pitchFamily="2" charset="-78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89573">
                <a:tc>
                  <a:txBody>
                    <a:bodyPr/>
                    <a:lstStyle/>
                    <a:p>
                      <a:pPr algn="ctr" rtl="1"/>
                      <a:endParaRPr lang="en-US" sz="2800" b="1" dirty="0">
                        <a:solidFill>
                          <a:srgbClr val="7030A0"/>
                        </a:solidFill>
                        <a:effectLst/>
                        <a:latin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20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B Nazanin" pitchFamily="2" charset="-78"/>
                        </a:rPr>
                        <a:t>10</a:t>
                      </a:r>
                      <a:endParaRPr lang="en-US" sz="2000" b="1" kern="1200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B Nazanin" pitchFamily="2" charset="-78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3118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2662</TotalTime>
  <Words>185</Words>
  <Application>Microsoft Office PowerPoint</Application>
  <PresentationFormat>On-screen Show (4:3)</PresentationFormat>
  <Paragraphs>79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Executive</vt:lpstr>
      <vt:lpstr>بسم الله الرحمن الرحیم</vt:lpstr>
      <vt:lpstr>PowerPoint Presentation</vt:lpstr>
      <vt:lpstr>                          بررسی درخواست ایجاد:                          رشته:                              گرایش:                                                      مقطع:                               گروه:                              دانشکده:</vt:lpstr>
      <vt:lpstr>PowerPoint Presentation</vt:lpstr>
      <vt:lpstr>خلاصه معرفی گروه و دانشکده متقاضی ایجاد رشته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user</cp:lastModifiedBy>
  <cp:revision>346</cp:revision>
  <dcterms:created xsi:type="dcterms:W3CDTF">2017-10-30T18:51:05Z</dcterms:created>
  <dcterms:modified xsi:type="dcterms:W3CDTF">2018-09-17T05:52:49Z</dcterms:modified>
</cp:coreProperties>
</file>