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03" r:id="rId2"/>
    <p:sldId id="389" r:id="rId3"/>
    <p:sldId id="380" r:id="rId4"/>
    <p:sldId id="401" r:id="rId5"/>
    <p:sldId id="399" r:id="rId6"/>
    <p:sldId id="384" r:id="rId7"/>
    <p:sldId id="400" r:id="rId8"/>
    <p:sldId id="386" r:id="rId9"/>
    <p:sldId id="3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6633"/>
    <a:srgbClr val="FF9900"/>
    <a:srgbClr val="00FF99"/>
    <a:srgbClr val="00FF00"/>
    <a:srgbClr val="CC9900"/>
    <a:srgbClr val="CC6600"/>
    <a:srgbClr val="00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7" autoAdjust="0"/>
    <p:restoredTop sz="94660"/>
  </p:normalViewPr>
  <p:slideViewPr>
    <p:cSldViewPr>
      <p:cViewPr>
        <p:scale>
          <a:sx n="75" d="100"/>
          <a:sy n="75" d="100"/>
        </p:scale>
        <p:origin x="-186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373EA-82A4-4B8C-BDF5-872AD1845975}" type="datetime8">
              <a:rPr lang="fa-IR" smtClean="0"/>
              <a:pPr/>
              <a:t>سپتامبر 17،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82218-A39F-4164-A2F7-521EE11B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3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5C4D7-B3DA-4D3A-9393-E2C575BA2940}" type="datetime8">
              <a:rPr lang="fa-IR" smtClean="0"/>
              <a:pPr/>
              <a:t>سپتامبر 17، 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E52C5-B8EC-40BD-AD19-8356361A6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51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1FDE-B085-4030-8982-509ADFD441E4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A282-05F8-4A16-9366-0C5A25FCD7D7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5442-FF90-42C1-940E-7E249CBE7FF3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B451-68A0-4DF3-B1E7-1355D0F49BA9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A3E9-1AF5-4BA6-B5EB-D0D030813634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7BF2-422B-4051-988F-6DAB43485CFD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7CF-4E5B-43F3-BBA3-95E7976C6509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848F-9717-4648-882C-12E07DA9F735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43CC-176E-4EAF-9B1F-0B6A165D09B1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B376-1F3C-4DD2-B592-1D175B672E56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B320-A3B1-4FEB-96CF-E9250E2B7A1E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467E73-C6D2-439F-AA06-B87A830DBD4F}" type="datetime1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AD56907-8955-40CF-AEC3-E095E72C3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085850"/>
          </a:xfrm>
        </p:spPr>
        <p:txBody>
          <a:bodyPr/>
          <a:lstStyle/>
          <a:p>
            <a:pPr algn="ctr">
              <a:defRPr/>
            </a:pPr>
            <a:r>
              <a:rPr lang="fa-IR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بسم الله الرحمن الرحیم</a:t>
            </a:r>
            <a:endParaRPr lang="en-US" sz="8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895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86913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800" b="1" dirty="0" smtClean="0">
                <a:solidFill>
                  <a:srgbClr val="0070C0"/>
                </a:solidFill>
                <a:cs typeface="B Nazanin" pitchFamily="2" charset="-78"/>
              </a:rPr>
              <a:t>درخواست ایجاد رشته-گرایش جدید</a:t>
            </a:r>
            <a:endParaRPr lang="en-US" sz="4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C:\Users\ashraf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4704"/>
            <a:ext cx="1676400" cy="1562100"/>
          </a:xfrm>
          <a:prstGeom prst="rect">
            <a:avLst/>
          </a:prstGeom>
          <a:noFill/>
          <a:ln w="635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8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3265487"/>
          </a:xfrm>
        </p:spPr>
        <p:txBody>
          <a:bodyPr/>
          <a:lstStyle/>
          <a:p>
            <a:pPr algn="r">
              <a:defRPr/>
            </a:pPr>
            <a:r>
              <a:rPr lang="fa-IR" sz="2400" b="1" dirty="0" smtClean="0">
                <a:solidFill>
                  <a:srgbClr val="0000FF"/>
                </a:solidFill>
                <a:effectLst/>
                <a:cs typeface="B Nazanin" pitchFamily="2" charset="-78"/>
              </a:rPr>
              <a:t>               </a:t>
            </a:r>
            <a:r>
              <a:rPr lang="fa-IR" sz="2400" b="1" dirty="0" smtClean="0">
                <a:solidFill>
                  <a:srgbClr val="0000FF"/>
                </a:solidFill>
                <a:effectLst/>
                <a:cs typeface="B Nazanin" pitchFamily="2" charset="-78"/>
              </a:rPr>
              <a:t>           </a:t>
            </a:r>
            <a:r>
              <a:rPr lang="fa-IR" sz="4400" b="1" dirty="0" smtClean="0">
                <a:solidFill>
                  <a:srgbClr val="00B050"/>
                </a:solidFill>
                <a:effectLst/>
                <a:cs typeface="B Nazanin" pitchFamily="2" charset="-78"/>
              </a:rPr>
              <a:t>بررسی </a:t>
            </a:r>
            <a:r>
              <a:rPr lang="fa-IR" sz="4400" b="1" dirty="0" smtClean="0">
                <a:solidFill>
                  <a:srgbClr val="00B050"/>
                </a:solidFill>
                <a:effectLst/>
                <a:cs typeface="B Nazanin" pitchFamily="2" charset="-78"/>
              </a:rPr>
              <a:t>درخواست ایجاد</a:t>
            </a:r>
            <a:r>
              <a:rPr lang="fa-IR" sz="4400" b="1" dirty="0" smtClean="0">
                <a:solidFill>
                  <a:srgbClr val="00B050"/>
                </a:solidFill>
                <a:effectLst/>
                <a:cs typeface="B Nazanin" pitchFamily="2" charset="-78"/>
              </a:rPr>
              <a:t>:</a:t>
            </a:r>
            <a:r>
              <a:rPr lang="fa-IR" sz="4000" b="1" dirty="0" smtClean="0">
                <a:solidFill>
                  <a:schemeClr val="accent2">
                    <a:lumMod val="75000"/>
                  </a:schemeClr>
                </a:solidFill>
                <a:effectLst/>
                <a:cs typeface="B Nazanin" pitchFamily="2" charset="-78"/>
              </a:rPr>
              <a:t>  </a:t>
            </a:r>
            <a:br>
              <a:rPr lang="fa-IR" sz="4000" b="1" dirty="0" smtClean="0">
                <a:solidFill>
                  <a:schemeClr val="accent2">
                    <a:lumMod val="75000"/>
                  </a:schemeClr>
                </a:solidFill>
                <a:effectLst/>
                <a:cs typeface="B Nazanin" pitchFamily="2" charset="-78"/>
              </a:rPr>
            </a:br>
            <a:r>
              <a:rPr lang="fa-IR" sz="4000" b="1" dirty="0" smtClean="0">
                <a:solidFill>
                  <a:schemeClr val="accent2">
                    <a:lumMod val="75000"/>
                  </a:schemeClr>
                </a:solidFill>
                <a:effectLst/>
                <a:cs typeface="B Nazanin" pitchFamily="2" charset="-78"/>
              </a:rPr>
              <a:t>  </a:t>
            </a:r>
            <a:br>
              <a:rPr lang="fa-IR" sz="4000" b="1" dirty="0" smtClean="0">
                <a:solidFill>
                  <a:schemeClr val="accent2">
                    <a:lumMod val="75000"/>
                  </a:schemeClr>
                </a:solidFill>
                <a:effectLst/>
                <a:cs typeface="B Nazanin" pitchFamily="2" charset="-78"/>
              </a:rPr>
            </a:br>
            <a:r>
              <a:rPr lang="fa-IR" sz="4000" b="1" dirty="0" smtClean="0">
                <a:solidFill>
                  <a:schemeClr val="accent2">
                    <a:lumMod val="75000"/>
                  </a:schemeClr>
                </a:solidFill>
                <a:effectLst/>
                <a:cs typeface="B Nazanin" pitchFamily="2" charset="-78"/>
              </a:rPr>
              <a:t>                    </a:t>
            </a: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رشته</a:t>
            </a: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:</a:t>
            </a:r>
            <a:b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</a:b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  </a:t>
            </a: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                           </a:t>
            </a: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گرایش:</a:t>
            </a: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                       </a:t>
            </a:r>
            <a:b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</a:b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                              </a:t>
            </a: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مقطع:</a:t>
            </a:r>
            <a:b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</a:b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            </a:t>
            </a: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                  </a:t>
            </a: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گروه:</a:t>
            </a:r>
            <a:b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</a:br>
            <a:r>
              <a:rPr lang="fa-IR" sz="2800" b="1" dirty="0" smtClean="0">
                <a:solidFill>
                  <a:srgbClr val="990000"/>
                </a:solidFill>
                <a:effectLst/>
                <a:cs typeface="B Nazanin" pitchFamily="2" charset="-78"/>
              </a:rPr>
              <a:t>                             دانشکده:</a:t>
            </a:r>
            <a:endParaRPr lang="en-US" sz="2800" b="1" dirty="0"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936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571500" y="476672"/>
            <a:ext cx="8229600" cy="960438"/>
          </a:xfrm>
        </p:spPr>
        <p:txBody>
          <a:bodyPr>
            <a:normAutofit/>
          </a:bodyPr>
          <a:lstStyle/>
          <a:p>
            <a:pPr marL="0" indent="0" algn="justLow" rtl="1">
              <a:buFont typeface="Wingdings 2" pitchFamily="18" charset="2"/>
              <a:buNone/>
              <a:defRPr/>
            </a:pPr>
            <a:r>
              <a:rPr lang="fa-IR" sz="2400" b="1" dirty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هدف و ضرورت ایجاد رشته </a:t>
            </a:r>
            <a:r>
              <a:rPr lang="fa-IR" sz="2400" b="1" dirty="0" smtClean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پیشنهادی: </a:t>
            </a:r>
          </a:p>
          <a:p>
            <a:pPr marL="0" indent="0" algn="justLow">
              <a:buFont typeface="Wingdings 2" pitchFamily="18" charset="2"/>
              <a:buNone/>
              <a:defRPr/>
            </a:pPr>
            <a:endParaRPr lang="en-US" sz="1800" b="1" dirty="0">
              <a:latin typeface="+mj-lt"/>
              <a:ea typeface="+mj-ea"/>
              <a:cs typeface="B Nazanin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1659"/>
              </p:ext>
            </p:extLst>
          </p:nvPr>
        </p:nvGraphicFramePr>
        <p:xfrm>
          <a:off x="539552" y="1124744"/>
          <a:ext cx="8458200" cy="48245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sx="1000" sy="1000" algn="ctr" rotWithShape="0">
                    <a:srgbClr val="000000"/>
                  </a:outerShdw>
                  <a:reflection stA="99000"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8458200"/>
              </a:tblGrid>
              <a:tr h="4824536">
                <a:tc>
                  <a:txBody>
                    <a:bodyPr/>
                    <a:lstStyle/>
                    <a:p>
                      <a:pPr lvl="0" algn="justLow" rtl="1"/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4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0850" y="816678"/>
            <a:ext cx="8229600" cy="628650"/>
          </a:xfrm>
        </p:spPr>
        <p:txBody>
          <a:bodyPr/>
          <a:lstStyle/>
          <a:p>
            <a:pPr algn="ctr"/>
            <a:r>
              <a:rPr lang="fa-IR" altLang="fa-IR" sz="2600" b="1" i="1" dirty="0" smtClean="0">
                <a:solidFill>
                  <a:srgbClr val="0033CC"/>
                </a:solidFill>
                <a:cs typeface="B Nazanin" pitchFamily="2" charset="-78"/>
              </a:rPr>
              <a:t>خلاصه معرفی گروه و دانشکده متقاضی ایجاد رشته</a:t>
            </a:r>
            <a:endParaRPr lang="en-US" altLang="fa-IR" sz="2600" b="1" i="1" dirty="0" smtClean="0">
              <a:solidFill>
                <a:srgbClr val="0033CC"/>
              </a:solidFill>
              <a:cs typeface="B Nazanin" pitchFamily="2" charset="-78"/>
            </a:endParaRPr>
          </a:p>
        </p:txBody>
      </p:sp>
      <p:sp>
        <p:nvSpPr>
          <p:cNvPr id="16" name="Title 1"/>
          <p:cNvSpPr>
            <a:spLocks noGrp="1"/>
          </p:cNvSpPr>
          <p:nvPr>
            <p:ph idx="1"/>
          </p:nvPr>
        </p:nvSpPr>
        <p:spPr>
          <a:xfrm>
            <a:off x="1295400" y="2514600"/>
            <a:ext cx="8229600" cy="609600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fa-IR" sz="2800" b="1" i="1" dirty="0" smtClean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       سابقه </a:t>
            </a:r>
            <a:r>
              <a:rPr lang="fa-IR" sz="2800" b="1" i="1" dirty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گروه در </a:t>
            </a:r>
            <a:r>
              <a:rPr lang="fa-IR" sz="2800" b="1" i="1" dirty="0" smtClean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ایجاد رشته-گرایشها </a:t>
            </a:r>
            <a:r>
              <a:rPr lang="fa-IR" sz="2800" b="1" i="1" dirty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در مقاطع </a:t>
            </a:r>
            <a:r>
              <a:rPr lang="fa-IR" sz="2800" b="1" i="1" dirty="0" smtClean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مختلف</a:t>
            </a:r>
            <a:endParaRPr lang="en-US" sz="2800" b="1" i="1" dirty="0">
              <a:solidFill>
                <a:srgbClr val="0033CC"/>
              </a:solidFill>
              <a:latin typeface="+mj-lt"/>
              <a:ea typeface="+mj-ea"/>
              <a:cs typeface="B Nazanin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787855"/>
              </p:ext>
            </p:extLst>
          </p:nvPr>
        </p:nvGraphicFramePr>
        <p:xfrm>
          <a:off x="609600" y="1591324"/>
          <a:ext cx="8077200" cy="640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sx="1000" sy="1000" algn="ctr" rotWithShape="0">
                    <a:srgbClr val="000000"/>
                  </a:outerShdw>
                  <a:reflection stA="99000"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4038600"/>
                <a:gridCol w="4038600"/>
              </a:tblGrid>
              <a:tr h="137160">
                <a:tc>
                  <a:txBody>
                    <a:bodyPr/>
                    <a:lstStyle/>
                    <a:p>
                      <a:pPr algn="r" rtl="1"/>
                      <a:r>
                        <a:rPr lang="fa-IR" sz="1800" b="1" kern="1200" dirty="0" smtClean="0">
                          <a:solidFill>
                            <a:srgbClr val="990000"/>
                          </a:solidFill>
                          <a:latin typeface="+mj-lt"/>
                          <a:ea typeface="+mj-ea"/>
                          <a:cs typeface="B Nazanin" pitchFamily="2" charset="-78"/>
                        </a:rPr>
                        <a:t>نام گروه متقاضی :</a:t>
                      </a:r>
                      <a:endParaRPr lang="en-US" sz="1800" b="1" kern="1200" dirty="0" smtClean="0">
                        <a:solidFill>
                          <a:srgbClr val="990000"/>
                        </a:solidFill>
                        <a:latin typeface="+mj-lt"/>
                        <a:ea typeface="+mj-ea"/>
                        <a:cs typeface="B Nazanin" pitchFamily="2" charset="-78"/>
                      </a:endParaRPr>
                    </a:p>
                    <a:p>
                      <a:pPr algn="r" rtl="1"/>
                      <a:r>
                        <a:rPr lang="fa-IR" sz="1800" b="1" kern="1200" dirty="0" smtClean="0">
                          <a:solidFill>
                            <a:srgbClr val="990000"/>
                          </a:solidFill>
                          <a:latin typeface="+mj-lt"/>
                          <a:ea typeface="+mj-ea"/>
                          <a:cs typeface="B Nazanin" pitchFamily="2" charset="-78"/>
                        </a:rPr>
                        <a:t>تاریخ شروع فعالیت :</a:t>
                      </a:r>
                      <a:endParaRPr lang="en-US" sz="1800" b="1" kern="1200" dirty="0">
                        <a:solidFill>
                          <a:srgbClr val="990000"/>
                        </a:solidFill>
                        <a:latin typeface="+mj-lt"/>
                        <a:ea typeface="+mj-ea"/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b="1" kern="1200" dirty="0" smtClean="0">
                          <a:solidFill>
                            <a:srgbClr val="990000"/>
                          </a:solidFill>
                          <a:latin typeface="+mj-lt"/>
                          <a:ea typeface="+mj-ea"/>
                          <a:cs typeface="B Nazanin" pitchFamily="2" charset="-78"/>
                        </a:rPr>
                        <a:t>نام دانشکده متقاضی :</a:t>
                      </a:r>
                      <a:endParaRPr lang="en-US" sz="1800" b="1" kern="1200" dirty="0" smtClean="0">
                        <a:solidFill>
                          <a:srgbClr val="990000"/>
                        </a:solidFill>
                        <a:latin typeface="+mj-lt"/>
                        <a:ea typeface="+mj-ea"/>
                        <a:cs typeface="B Nazanin" pitchFamily="2" charset="-78"/>
                      </a:endParaRPr>
                    </a:p>
                    <a:p>
                      <a:pPr algn="r" rtl="1"/>
                      <a:r>
                        <a:rPr lang="fa-IR" sz="1800" b="1" kern="1200" dirty="0" smtClean="0">
                          <a:solidFill>
                            <a:srgbClr val="990000"/>
                          </a:solidFill>
                          <a:latin typeface="+mj-lt"/>
                          <a:ea typeface="+mj-ea"/>
                          <a:cs typeface="B Nazanin" pitchFamily="2" charset="-78"/>
                        </a:rPr>
                        <a:t>تاریخ شروع فعالیت :</a:t>
                      </a:r>
                      <a:endParaRPr lang="en-US" sz="1800" b="1" kern="1200" dirty="0">
                        <a:solidFill>
                          <a:srgbClr val="990000"/>
                        </a:solidFill>
                        <a:latin typeface="+mj-lt"/>
                        <a:ea typeface="+mj-ea"/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67730"/>
              </p:ext>
            </p:extLst>
          </p:nvPr>
        </p:nvGraphicFramePr>
        <p:xfrm>
          <a:off x="457200" y="3094740"/>
          <a:ext cx="8305800" cy="2895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5029200"/>
                <a:gridCol w="1600200"/>
              </a:tblGrid>
              <a:tr h="477425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سال راه اندازی</a:t>
                      </a:r>
                      <a:endParaRPr lang="en-US" sz="1800" b="1" kern="1200" dirty="0">
                        <a:solidFill>
                          <a:srgbClr val="99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عنوان رشته</a:t>
                      </a:r>
                      <a:endParaRPr lang="en-US" sz="1800" b="1" kern="1200" dirty="0">
                        <a:solidFill>
                          <a:srgbClr val="99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مقطع</a:t>
                      </a:r>
                      <a:endParaRPr lang="en-US" sz="1800" b="1" kern="1200" dirty="0">
                        <a:solidFill>
                          <a:srgbClr val="99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8047">
                <a:tc>
                  <a:txBody>
                    <a:bodyPr/>
                    <a:lstStyle/>
                    <a:p>
                      <a:pPr algn="ctr" rtl="1"/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kumimoji="0"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10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8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61">
                <a:tc>
                  <a:txBody>
                    <a:bodyPr/>
                    <a:lstStyle/>
                    <a:p>
                      <a:pPr algn="ctr" rtl="1"/>
                      <a:endParaRPr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kumimoji="0"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245">
                <a:tc>
                  <a:txBody>
                    <a:bodyPr/>
                    <a:lstStyle/>
                    <a:p>
                      <a:pPr algn="ctr" rtl="1"/>
                      <a:endParaRPr kumimoji="0"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245">
                <a:tc>
                  <a:txBody>
                    <a:bodyPr/>
                    <a:lstStyle/>
                    <a:p>
                      <a:pPr algn="ctr" rtl="1"/>
                      <a:endParaRPr kumimoji="0"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245">
                <a:tc>
                  <a:txBody>
                    <a:bodyPr/>
                    <a:lstStyle/>
                    <a:p>
                      <a:pPr algn="ctr" rtl="1"/>
                      <a:endParaRPr kumimoji="0" lang="en-US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44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idx="1"/>
          </p:nvPr>
        </p:nvSpPr>
        <p:spPr>
          <a:xfrm>
            <a:off x="380048" y="-100583"/>
            <a:ext cx="8229600" cy="9052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endParaRPr lang="fa-IR" sz="1600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B Titr" pitchFamily="2" charset="-78"/>
            </a:endParaRPr>
          </a:p>
          <a:p>
            <a:pPr marL="0" indent="0" algn="ctr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fa-IR" sz="3600" b="1" dirty="0" smtClean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شاخص </a:t>
            </a:r>
            <a:r>
              <a:rPr lang="fa-IR" sz="3600" b="1" dirty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ها در سطح گروه و </a:t>
            </a:r>
            <a:r>
              <a:rPr lang="fa-IR" sz="3600" b="1" dirty="0" smtClean="0">
                <a:solidFill>
                  <a:srgbClr val="00B050"/>
                </a:solidFill>
                <a:latin typeface="+mj-lt"/>
                <a:ea typeface="+mj-ea"/>
                <a:cs typeface="B Nazanin" pitchFamily="2" charset="-78"/>
              </a:rPr>
              <a:t>دانشکده</a:t>
            </a:r>
            <a:endParaRPr lang="en-US" sz="3600" b="1" dirty="0">
              <a:solidFill>
                <a:srgbClr val="00B050"/>
              </a:solidFill>
              <a:latin typeface="+mj-lt"/>
              <a:ea typeface="+mj-ea"/>
              <a:cs typeface="B Nazanin" pitchFamily="2" charset="-78"/>
            </a:endParaRPr>
          </a:p>
          <a:p>
            <a:pPr marL="0" indent="0" algn="just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endParaRPr lang="fa-IR" sz="1800" b="1" dirty="0" smtClean="0">
              <a:solidFill>
                <a:srgbClr val="0033CC"/>
              </a:solidFill>
              <a:latin typeface="+mj-lt"/>
              <a:ea typeface="+mj-ea"/>
              <a:cs typeface="B Nazanin" pitchFamily="2" charset="-78"/>
            </a:endParaRPr>
          </a:p>
          <a:p>
            <a:pPr marL="0" indent="0" algn="just" rtl="1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fa-IR" sz="1800" b="1" i="1" dirty="0" smtClean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 </a:t>
            </a:r>
            <a:r>
              <a:rPr lang="fa-IR" sz="2100" b="1" dirty="0" smtClean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الف- </a:t>
            </a:r>
            <a:r>
              <a:rPr lang="fa-IR" sz="2100" b="1" dirty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تعداد اعضای هیأت علمی:</a:t>
            </a:r>
            <a:endParaRPr lang="en-US" sz="2100" b="1" dirty="0">
              <a:solidFill>
                <a:srgbClr val="0033CC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023616"/>
            <a:ext cx="7783512" cy="27781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Bef>
                <a:spcPct val="0"/>
              </a:spcBef>
              <a:defRPr/>
            </a:pPr>
            <a:r>
              <a:rPr lang="fa-IR" sz="1600" b="1" i="1" dirty="0">
                <a:solidFill>
                  <a:srgbClr val="0033CC"/>
                </a:solidFill>
                <a:latin typeface="+mj-lt"/>
                <a:ea typeface="+mj-ea"/>
                <a:cs typeface="B Nazanin" pitchFamily="2" charset="-78"/>
              </a:rPr>
              <a:t>ب- تعداد رشته های دایر و تعداد دانشجو:   </a:t>
            </a:r>
            <a:endParaRPr lang="en-US" sz="1600" b="1" i="1" dirty="0">
              <a:solidFill>
                <a:srgbClr val="0033CC"/>
              </a:solidFill>
              <a:latin typeface="+mj-lt"/>
              <a:ea typeface="+mj-ea"/>
              <a:cs typeface="B Nazanin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75271"/>
              </p:ext>
            </p:extLst>
          </p:nvPr>
        </p:nvGraphicFramePr>
        <p:xfrm>
          <a:off x="605950" y="774192"/>
          <a:ext cx="7891462" cy="2112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13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0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6561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گروه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91431" marR="9143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دانشکده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91431" marR="9143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مرتبه علمی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91431" marR="9143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مربی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91431" marR="9143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استادیار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91431" marR="9143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دانشیار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91431" marR="9143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استاد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73" marR="6857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جمع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73" marR="6857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75168"/>
              </p:ext>
            </p:extLst>
          </p:nvPr>
        </p:nvGraphicFramePr>
        <p:xfrm>
          <a:off x="632904" y="3404616"/>
          <a:ext cx="8001000" cy="2282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5234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گروه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697" marB="4569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Low" rtl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دانشکده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697" marB="4569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Low" rtl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697" marB="4569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5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تعداد دانشجو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تعداد رشته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تعداد دانشجو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تعداد رشته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مقطع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697" marB="4569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5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کارشناسی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697" marB="4569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5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کارشناسی ارشد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697" marB="4569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95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دکتری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697" marB="4569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95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جمع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912432" y="5696712"/>
            <a:ext cx="77835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fa-IR" altLang="en-US" sz="1600" b="1" dirty="0">
                <a:solidFill>
                  <a:srgbClr val="0033CC"/>
                </a:solidFill>
                <a:latin typeface="Calibri" panose="020F0502020204030204" pitchFamily="34" charset="0"/>
                <a:cs typeface="B Nazanin" pitchFamily="2" charset="0"/>
              </a:rPr>
              <a:t>ج- نسبت استاد به دانشجو:</a:t>
            </a:r>
            <a:endParaRPr lang="en-US" altLang="en-US" sz="1600" b="1" dirty="0">
              <a:solidFill>
                <a:srgbClr val="0033CC"/>
              </a:solidFill>
              <a:latin typeface="Calibri" panose="020F0502020204030204" pitchFamily="34" charset="0"/>
              <a:cs typeface="B Nazani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25769"/>
              </p:ext>
            </p:extLst>
          </p:nvPr>
        </p:nvGraphicFramePr>
        <p:xfrm>
          <a:off x="533400" y="6092952"/>
          <a:ext cx="8153400" cy="304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sx="1000" sy="1000" algn="ctr" rotWithShape="0">
                    <a:srgbClr val="000000"/>
                  </a:outerShdw>
                  <a:reflection stA="99000"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در گروه:    </a:t>
                      </a:r>
                      <a:endParaRPr lang="en-US" sz="1400" b="1" kern="1200" dirty="0">
                        <a:solidFill>
                          <a:srgbClr val="990000"/>
                        </a:solidFill>
                        <a:latin typeface="+mn-lt"/>
                        <a:ea typeface="+mn-ea"/>
                        <a:cs typeface="B Titr" pitchFamily="2" charset="-7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kern="120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در دانشکده:     </a:t>
                      </a:r>
                      <a:endParaRPr kumimoji="0" lang="en-US" sz="1400" b="1" kern="1200" dirty="0">
                        <a:solidFill>
                          <a:srgbClr val="990000"/>
                        </a:solidFill>
                        <a:latin typeface="+mn-lt"/>
                        <a:ea typeface="+mn-ea"/>
                        <a:cs typeface="B Titr" pitchFamily="2" charset="-7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34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971600" y="404664"/>
            <a:ext cx="7815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fa-IR" b="1" dirty="0">
                <a:solidFill>
                  <a:srgbClr val="0033CC"/>
                </a:solidFill>
                <a:latin typeface="Calibri" pitchFamily="34" charset="0"/>
                <a:cs typeface="B Nazanin" pitchFamily="2" charset="-78"/>
              </a:rPr>
              <a:t>د- امکانات و تجهیزات موجود در گروه متقاضی:</a:t>
            </a:r>
            <a:endParaRPr lang="en-US" dirty="0">
              <a:solidFill>
                <a:srgbClr val="0033CC"/>
              </a:solidFill>
              <a:latin typeface="Calibri" pitchFamily="34" charset="0"/>
              <a:cs typeface="B Nazanin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663328"/>
              </p:ext>
            </p:extLst>
          </p:nvPr>
        </p:nvGraphicFramePr>
        <p:xfrm>
          <a:off x="472679" y="1052736"/>
          <a:ext cx="8458200" cy="52092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sx="1000" sy="1000" algn="ctr" rotWithShape="0">
                    <a:srgbClr val="000000"/>
                  </a:outerShdw>
                  <a:reflection stA="99000" endPos="0" dist="50800" dir="5400000" sy="-100000" algn="bl" rotWithShape="0"/>
                </a:effectLst>
                <a:tableStyleId>{5C22544A-7EE6-4342-B048-85BDC9FD1C3A}</a:tableStyleId>
              </a:tblPr>
              <a:tblGrid>
                <a:gridCol w="8458200"/>
              </a:tblGrid>
              <a:tr h="5209232">
                <a:tc>
                  <a:txBody>
                    <a:bodyPr/>
                    <a:lstStyle/>
                    <a:p>
                      <a:pPr lvl="0" algn="justLow" rtl="1"/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89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28600"/>
            <a:ext cx="7211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2800" b="1" dirty="0">
                <a:solidFill>
                  <a:srgbClr val="00B050"/>
                </a:solidFill>
                <a:cs typeface="B Nazanin" pitchFamily="2" charset="-78"/>
              </a:rPr>
              <a:t> </a:t>
            </a:r>
            <a:r>
              <a:rPr lang="fa-IR" sz="2800" b="1" dirty="0" smtClean="0">
                <a:solidFill>
                  <a:srgbClr val="00B050"/>
                </a:solidFill>
                <a:cs typeface="B Nazanin" pitchFamily="2" charset="-78"/>
              </a:rPr>
              <a:t>اعضای هیات علمی مرتبط با رشته- گرایش مورد تقاضا</a:t>
            </a:r>
            <a:endParaRPr lang="fa-IR" sz="2800" b="1" dirty="0">
              <a:solidFill>
                <a:srgbClr val="00B050"/>
              </a:solidFill>
              <a:cs typeface="B Nazanin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900584"/>
              </p:ext>
            </p:extLst>
          </p:nvPr>
        </p:nvGraphicFramePr>
        <p:xfrm>
          <a:off x="274409" y="1030010"/>
          <a:ext cx="8689759" cy="5150078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430239"/>
                <a:gridCol w="1511337"/>
                <a:gridCol w="1535914"/>
                <a:gridCol w="1729384"/>
                <a:gridCol w="1639005"/>
                <a:gridCol w="887794"/>
                <a:gridCol w="956086"/>
              </a:tblGrid>
              <a:tr h="70690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 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ردیف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vert="vert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نـام و نـام خانـوادگي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کادر </a:t>
                      </a: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هيأت 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علمي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cs typeface="B Nazanin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تاریخ  اخذ آخرین مدرک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cs typeface="B Nazanin" pitchFamily="2" charset="-78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محل اخذ آخرین مدرک 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cs typeface="B Nazanin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(کشور-دانشگاه)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آخرین رشته </a:t>
                      </a:r>
                      <a:r>
                        <a:rPr lang="fa-IR" sz="1300" b="1" dirty="0" smtClean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–گرایش تحصيلي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cs typeface="B Nazanin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 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گروه آموزشي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مرتبه دانشگاهي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cs typeface="B Nazanin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 و  پایه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cs typeface="B Nazanin" pitchFamily="2" charset="-78"/>
                      </a:endParaRPr>
                    </a:p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135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31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51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4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,Bold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2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itchFamily="2" charset="-78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2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itchFamily="2" charset="-78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2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itchFamily="2" charset="-78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2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itchFamily="2" charset="-78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6907-8955-40CF-AEC3-E095E72C3C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idx="1"/>
          </p:nvPr>
        </p:nvSpPr>
        <p:spPr>
          <a:xfrm>
            <a:off x="1092200" y="558800"/>
            <a:ext cx="7086600" cy="457200"/>
          </a:xfrm>
        </p:spPr>
        <p:txBody>
          <a:bodyPr>
            <a:noAutofit/>
          </a:bodyPr>
          <a:lstStyle/>
          <a:p>
            <a:pPr marL="0" indent="0" algn="r">
              <a:buFont typeface="Wingdings 2" panose="05020102010507070707" pitchFamily="18" charset="2"/>
              <a:buNone/>
              <a:defRPr/>
            </a:pPr>
            <a:r>
              <a:rPr lang="fa-IR" sz="3200" b="1" dirty="0" smtClean="0">
                <a:solidFill>
                  <a:srgbClr val="C00000"/>
                </a:solidFill>
                <a:latin typeface="+mj-lt"/>
                <a:ea typeface="+mj-ea"/>
                <a:cs typeface="B Nazanin" pitchFamily="2" charset="-78"/>
              </a:rPr>
              <a:t>دانشگاه های مجری رشته-گرایش مورد تقاضا</a:t>
            </a:r>
            <a:endParaRPr lang="en-US" sz="3200" b="1" dirty="0">
              <a:solidFill>
                <a:srgbClr val="C00000"/>
              </a:solidFill>
              <a:latin typeface="+mj-lt"/>
              <a:ea typeface="+mj-ea"/>
              <a:cs typeface="B Nazanin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248573"/>
              </p:ext>
            </p:extLst>
          </p:nvPr>
        </p:nvGraphicFramePr>
        <p:xfrm>
          <a:off x="2051720" y="1556792"/>
          <a:ext cx="4953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50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466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32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نام دانشگاه</a:t>
                      </a:r>
                      <a:endParaRPr kumimoji="0" lang="en-US" sz="3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32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رديف</a:t>
                      </a:r>
                      <a:endParaRPr kumimoji="0" lang="en-US" sz="32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2" marB="45722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2" marB="45722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2" marB="45722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6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7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8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9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ctr" rtl="1"/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10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11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2662</TotalTime>
  <Words>185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بسم الله الرحمن الرحیم</vt:lpstr>
      <vt:lpstr>PowerPoint Presentation</vt:lpstr>
      <vt:lpstr>                          بررسی درخواست ایجاد:                          رشته:                              گرایش:                                                      مقطع:                               گروه:                              دانشکده:</vt:lpstr>
      <vt:lpstr>PowerPoint Presentation</vt:lpstr>
      <vt:lpstr>خلاصه معرفی گروه و دانشکده متقاضی ایجاد رشته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346</cp:revision>
  <dcterms:created xsi:type="dcterms:W3CDTF">2017-10-30T18:51:05Z</dcterms:created>
  <dcterms:modified xsi:type="dcterms:W3CDTF">2018-09-17T05:52:49Z</dcterms:modified>
</cp:coreProperties>
</file>