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7"/>
  </p:notesMasterIdLst>
  <p:sldIdLst>
    <p:sldId id="363" r:id="rId2"/>
    <p:sldId id="329" r:id="rId3"/>
    <p:sldId id="262" r:id="rId4"/>
    <p:sldId id="335" r:id="rId5"/>
    <p:sldId id="354" r:id="rId6"/>
    <p:sldId id="358" r:id="rId7"/>
    <p:sldId id="360" r:id="rId8"/>
    <p:sldId id="306" r:id="rId9"/>
    <p:sldId id="361" r:id="rId10"/>
    <p:sldId id="365" r:id="rId11"/>
    <p:sldId id="367" r:id="rId12"/>
    <p:sldId id="366" r:id="rId13"/>
    <p:sldId id="330" r:id="rId14"/>
    <p:sldId id="362" r:id="rId15"/>
    <p:sldId id="36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777" autoAdjust="0"/>
  </p:normalViewPr>
  <p:slideViewPr>
    <p:cSldViewPr>
      <p:cViewPr>
        <p:scale>
          <a:sx n="86" d="100"/>
          <a:sy n="86" d="100"/>
        </p:scale>
        <p:origin x="-149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490C566-2536-4CDD-8CE0-3A61D70C84D9}" type="datetimeFigureOut">
              <a:rPr lang="en-US" smtClean="0"/>
              <a:pPr/>
              <a:t>4/27/2019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8F13667-DD36-4CB0-903E-590A2FD89F0D}" type="slidenum">
              <a:rPr lang="en-US" smtClean="0"/>
              <a:pPr/>
              <a:t>‹#›</a:t>
            </a:fld>
            <a:endParaRPr lang="en-US"/>
          </a:p>
        </p:txBody>
      </p:sp>
    </p:spTree>
    <p:extLst>
      <p:ext uri="{BB962C8B-B14F-4D97-AF65-F5344CB8AC3E}">
        <p14:creationId xmlns:p14="http://schemas.microsoft.com/office/powerpoint/2010/main" xmlns="" val="557609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13667-DD36-4CB0-903E-590A2FD89F0D}" type="slidenum">
              <a:rPr lang="en-US" smtClean="0"/>
              <a:pPr/>
              <a:t>4</a:t>
            </a:fld>
            <a:endParaRPr lang="en-US"/>
          </a:p>
        </p:txBody>
      </p:sp>
    </p:spTree>
    <p:extLst>
      <p:ext uri="{BB962C8B-B14F-4D97-AF65-F5344CB8AC3E}">
        <p14:creationId xmlns:p14="http://schemas.microsoft.com/office/powerpoint/2010/main" xmlns="" val="168467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13667-DD36-4CB0-903E-590A2FD89F0D}" type="slidenum">
              <a:rPr lang="en-US" smtClean="0"/>
              <a:pPr/>
              <a:t>5</a:t>
            </a:fld>
            <a:endParaRPr lang="en-US"/>
          </a:p>
        </p:txBody>
      </p:sp>
    </p:spTree>
    <p:extLst>
      <p:ext uri="{BB962C8B-B14F-4D97-AF65-F5344CB8AC3E}">
        <p14:creationId xmlns:p14="http://schemas.microsoft.com/office/powerpoint/2010/main" xmlns="" val="2049639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13667-DD36-4CB0-903E-590A2FD89F0D}" type="slidenum">
              <a:rPr lang="en-US" smtClean="0"/>
              <a:pPr/>
              <a:t>6</a:t>
            </a:fld>
            <a:endParaRPr lang="en-US"/>
          </a:p>
        </p:txBody>
      </p:sp>
    </p:spTree>
    <p:extLst>
      <p:ext uri="{BB962C8B-B14F-4D97-AF65-F5344CB8AC3E}">
        <p14:creationId xmlns:p14="http://schemas.microsoft.com/office/powerpoint/2010/main" xmlns="" val="168467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13667-DD36-4CB0-903E-590A2FD89F0D}" type="slidenum">
              <a:rPr lang="en-US" smtClean="0"/>
              <a:pPr/>
              <a:t>7</a:t>
            </a:fld>
            <a:endParaRPr lang="en-US"/>
          </a:p>
        </p:txBody>
      </p:sp>
    </p:spTree>
    <p:extLst>
      <p:ext uri="{BB962C8B-B14F-4D97-AF65-F5344CB8AC3E}">
        <p14:creationId xmlns:p14="http://schemas.microsoft.com/office/powerpoint/2010/main" xmlns="" val="2413398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D2AC13-EDB0-48AD-A53E-A56C6594DB7C}"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940A74-F93C-430D-82B5-1EBA301EE14D}"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452BA7F-B4F0-45D2-957E-CF11128E63BB}"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BFCB62-6A89-4627-A7C3-AA97F428A4CC}"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A1C2A1-97EB-40E4-8F76-84247439CBD9}"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3AC5B91-3A7C-4004-B0D9-61F005D87E15}"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F143CED-9BDF-4C03-A7CD-0778F3FAA620}"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6396204-1F18-4BC8-BCA3-76C0037960D5}"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45F5B7F-4569-481B-8A5A-DCD3024B9B98}"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802B2E0-253F-4783-92B1-2F24A626C86F}"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9C7806-F2B2-4B5B-BD2E-064BA0C35F74}" type="slidenum">
              <a:rPr lang="fa-IR" smtClean="0"/>
              <a:pPr>
                <a:defRPr/>
              </a:pPr>
              <a:t>‹#›</a:t>
            </a:fld>
            <a:endParaRPr lang="en-US" dirty="0"/>
          </a:p>
        </p:txBody>
      </p:sp>
    </p:spTree>
  </p:cSld>
  <p:clrMapOvr>
    <a:masterClrMapping/>
  </p:clrMapOvr>
  <p:transition>
    <p:strip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E88629-DD44-42BE-B9F2-E5DDE9F8F307}" type="datetimeFigureOut">
              <a:rPr lang="en-US" smtClean="0"/>
              <a:pPr/>
              <a:t>4/27/2019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06CFF0-AF6D-48B0-8269-8DD1F821D1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p:strips/>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طرح بسم الله الرحمن الرحیم برای اسلاید های پاورپوینت"/>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188640"/>
            <a:ext cx="8640960" cy="61206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1992650"/>
      </p:ext>
    </p:extLst>
  </p:cSld>
  <p:clrMapOvr>
    <a:masterClrMapping/>
  </p:clrMapOvr>
  <p:transition>
    <p:strip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8928992" cy="6696744"/>
          </a:xfrm>
        </p:spPr>
        <p:txBody>
          <a:bodyPr/>
          <a:lstStyle/>
          <a:p>
            <a:pPr marL="0" indent="0">
              <a:buNone/>
            </a:pPr>
            <a:endParaRPr lang="en-US" dirty="0"/>
          </a:p>
        </p:txBody>
      </p:sp>
      <p:pic>
        <p:nvPicPr>
          <p:cNvPr id="1026" name="Picture 2" descr="C:\Users\amiri\Desktop\درخواست سنوات ارفاقی.t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116632"/>
            <a:ext cx="7488832" cy="63367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99718586"/>
      </p:ext>
    </p:extLst>
  </p:cSld>
  <p:clrMapOvr>
    <a:masterClrMapping/>
  </p:clrMapOvr>
  <p:transition>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40126" y="-1323528"/>
            <a:ext cx="13716000" cy="8572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9839873"/>
      </p:ext>
    </p:extLst>
  </p:cSld>
  <p:clrMapOvr>
    <a:masterClrMapping/>
  </p:clrMapOvr>
  <p:transition>
    <p:strip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miri\Desktop\تعهدنامه سنوات ارفاقی.tif"/>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115888"/>
            <a:ext cx="7776863" cy="662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78665173"/>
      </p:ext>
    </p:extLst>
  </p:cSld>
  <p:clrMapOvr>
    <a:masterClrMapping/>
  </p:clrMapOvr>
  <p:transition>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28604"/>
            <a:ext cx="8928992" cy="6312764"/>
          </a:xfrm>
        </p:spPr>
        <p:txBody>
          <a:bodyPr>
            <a:normAutofit fontScale="92500" lnSpcReduction="20000"/>
          </a:bodyPr>
          <a:lstStyle/>
          <a:p>
            <a:pPr marL="0" indent="0" algn="ctr">
              <a:buNone/>
            </a:pPr>
            <a:r>
              <a:rPr lang="fa-IR" sz="2800" b="1" dirty="0" smtClean="0">
                <a:solidFill>
                  <a:srgbClr val="FF0000"/>
                </a:solidFill>
                <a:cs typeface="B Zar" pitchFamily="2" charset="-78"/>
                <a:sym typeface="Wingdings 2"/>
              </a:rPr>
              <a:t>نکات اساسی در سنوات ارفاقی</a:t>
            </a:r>
          </a:p>
          <a:p>
            <a:pPr marL="0" indent="0" algn="ctr">
              <a:buNone/>
            </a:pPr>
            <a:endParaRPr lang="fa-IR" sz="2800" b="1" dirty="0" smtClean="0">
              <a:solidFill>
                <a:srgbClr val="FF0000"/>
              </a:solidFill>
              <a:cs typeface="B Zar" pitchFamily="2" charset="-78"/>
              <a:sym typeface="Wingdings 2"/>
            </a:endParaRPr>
          </a:p>
          <a:p>
            <a:pPr lvl="0" algn="just">
              <a:buFont typeface="Wingdings 2" pitchFamily="18" charset="2"/>
              <a:buChar char="õ"/>
            </a:pPr>
            <a:r>
              <a:rPr lang="fa-IR" sz="2000" b="1" dirty="0" smtClean="0">
                <a:cs typeface="B Zar" pitchFamily="2" charset="-78"/>
                <a:sym typeface="Wingdings 2"/>
              </a:rPr>
              <a:t> 1-  </a:t>
            </a:r>
            <a:r>
              <a:rPr lang="fa-IR" sz="2000" b="1" dirty="0" smtClean="0">
                <a:solidFill>
                  <a:srgbClr val="00B050"/>
                </a:solidFill>
                <a:cs typeface="B Zar" pitchFamily="2" charset="-78"/>
                <a:sym typeface="Wingdings 2"/>
              </a:rPr>
              <a:t>مرخصی تحصیلی بدون احتساب</a:t>
            </a:r>
            <a:r>
              <a:rPr lang="fa-IR" sz="2000" b="1" dirty="0" smtClean="0">
                <a:cs typeface="B Zar" pitchFamily="2" charset="-78"/>
                <a:sym typeface="Wingdings 2"/>
              </a:rPr>
              <a:t>، جزء سنوات تحصیلی دانشجو محسوب می گردد.</a:t>
            </a:r>
          </a:p>
          <a:p>
            <a:pPr lvl="0" algn="just">
              <a:buFont typeface="Wingdings 2" pitchFamily="18" charset="2"/>
              <a:buChar char="õ"/>
            </a:pPr>
            <a:endParaRPr lang="fa-IR" sz="2000" b="1" dirty="0">
              <a:solidFill>
                <a:srgbClr val="002060"/>
              </a:solidFill>
              <a:ea typeface="Times New Roman"/>
              <a:cs typeface="B Zar" pitchFamily="2" charset="-78"/>
              <a:sym typeface="Wingdings 2"/>
            </a:endParaRPr>
          </a:p>
          <a:p>
            <a:pPr lvl="0" algn="just">
              <a:buFont typeface="Wingdings 2" pitchFamily="18" charset="2"/>
              <a:buChar char="õ"/>
            </a:pPr>
            <a:r>
              <a:rPr lang="fa-IR" sz="2000" b="1" dirty="0" smtClean="0">
                <a:solidFill>
                  <a:srgbClr val="002060"/>
                </a:solidFill>
                <a:ea typeface="Times New Roman"/>
                <a:cs typeface="B Zar" pitchFamily="2" charset="-78"/>
                <a:sym typeface="Wingdings 2"/>
              </a:rPr>
              <a:t>2- برخلاف مقررات آموزشی،دانشجویان مشمول با سهمیه</a:t>
            </a:r>
            <a:r>
              <a:rPr lang="fa-IR" sz="2000" b="1" dirty="0" smtClean="0">
                <a:solidFill>
                  <a:srgbClr val="FF0000"/>
                </a:solidFill>
                <a:ea typeface="Times New Roman"/>
                <a:cs typeface="B Zar" pitchFamily="2" charset="-78"/>
                <a:sym typeface="Wingdings 2"/>
              </a:rPr>
              <a:t> </a:t>
            </a:r>
            <a:r>
              <a:rPr lang="fa-IR" sz="2000" b="1" dirty="0" smtClean="0">
                <a:solidFill>
                  <a:srgbClr val="00B050"/>
                </a:solidFill>
                <a:ea typeface="Times New Roman"/>
                <a:cs typeface="B Zar" pitchFamily="2" charset="-78"/>
                <a:sym typeface="Wingdings 2"/>
              </a:rPr>
              <a:t>شاهد و ایثارگر </a:t>
            </a:r>
            <a:r>
              <a:rPr lang="fa-IR" sz="2000" b="1" dirty="0" smtClean="0">
                <a:solidFill>
                  <a:srgbClr val="002060"/>
                </a:solidFill>
                <a:ea typeface="Times New Roman"/>
                <a:cs typeface="B Zar" pitchFamily="2" charset="-78"/>
                <a:sym typeface="Wingdings 2"/>
              </a:rPr>
              <a:t>همانند سایر دانشجویان، </a:t>
            </a:r>
            <a:r>
              <a:rPr lang="fa-IR" sz="2000" b="1" dirty="0" smtClean="0">
                <a:solidFill>
                  <a:srgbClr val="002060"/>
                </a:solidFill>
                <a:ea typeface="Times New Roman"/>
                <a:cs typeface="B Zar" panose="00000400000000000000" pitchFamily="2" charset="-78"/>
              </a:rPr>
              <a:t>از سنوات اولیه </a:t>
            </a:r>
            <a:r>
              <a:rPr lang="fa-IR" sz="2000" b="1" dirty="0" smtClean="0">
                <a:solidFill>
                  <a:srgbClr val="FF0000"/>
                </a:solidFill>
                <a:ea typeface="Times New Roman"/>
                <a:cs typeface="B Zar" panose="00000400000000000000" pitchFamily="2" charset="-78"/>
              </a:rPr>
              <a:t>یکسان</a:t>
            </a:r>
            <a:r>
              <a:rPr lang="fa-IR" sz="2000" b="1" dirty="0" smtClean="0">
                <a:solidFill>
                  <a:srgbClr val="002060"/>
                </a:solidFill>
                <a:ea typeface="Times New Roman"/>
                <a:cs typeface="B Zar" panose="00000400000000000000" pitchFamily="2" charset="-78"/>
              </a:rPr>
              <a:t> برخوردار می باشد.</a:t>
            </a:r>
          </a:p>
          <a:p>
            <a:pPr lvl="0" algn="just">
              <a:buFont typeface="Wingdings 2" pitchFamily="18" charset="2"/>
              <a:buChar char="õ"/>
            </a:pPr>
            <a:endParaRPr lang="fa-IR" sz="2000" b="1" dirty="0" smtClean="0">
              <a:solidFill>
                <a:srgbClr val="002060"/>
              </a:solidFill>
              <a:ea typeface="Times New Roman"/>
              <a:cs typeface="B Zar" panose="00000400000000000000" pitchFamily="2" charset="-78"/>
            </a:endParaRPr>
          </a:p>
          <a:p>
            <a:pPr algn="just">
              <a:buFont typeface="Wingdings 2" pitchFamily="18" charset="2"/>
              <a:buChar char="õ"/>
            </a:pPr>
            <a:r>
              <a:rPr lang="fa-IR" sz="2000" b="1" dirty="0" smtClean="0">
                <a:solidFill>
                  <a:srgbClr val="002060"/>
                </a:solidFill>
                <a:ea typeface="Times New Roman"/>
                <a:cs typeface="B Zar" panose="00000400000000000000" pitchFamily="2" charset="-78"/>
              </a:rPr>
              <a:t> </a:t>
            </a:r>
            <a:r>
              <a:rPr lang="fa-IR" sz="2100" b="1" dirty="0">
                <a:solidFill>
                  <a:srgbClr val="002060"/>
                </a:solidFill>
                <a:ea typeface="Times New Roman"/>
                <a:cs typeface="B Zar" pitchFamily="2" charset="-78"/>
              </a:rPr>
              <a:t>3- </a:t>
            </a:r>
            <a:r>
              <a:rPr lang="fa-IR" sz="2000" b="1" dirty="0">
                <a:solidFill>
                  <a:srgbClr val="002060"/>
                </a:solidFill>
                <a:ea typeface="Times New Roman"/>
                <a:cs typeface="B Zar" pitchFamily="2" charset="-78"/>
              </a:rPr>
              <a:t>دانشجویان مشمول تمامی مقاطع  تحصیلی، می توانند با رعایت شروط ذکر شده از </a:t>
            </a:r>
            <a:r>
              <a:rPr lang="fa-IR" sz="2000" b="1" dirty="0">
                <a:solidFill>
                  <a:srgbClr val="00B050"/>
                </a:solidFill>
                <a:ea typeface="Times New Roman"/>
                <a:cs typeface="B Zar" pitchFamily="2" charset="-78"/>
              </a:rPr>
              <a:t>حداکثر </a:t>
            </a:r>
            <a:r>
              <a:rPr lang="fa-IR" sz="2000" b="1" u="sng" dirty="0">
                <a:solidFill>
                  <a:srgbClr val="00B050"/>
                </a:solidFill>
                <a:ea typeface="Times New Roman"/>
                <a:cs typeface="B Zar" pitchFamily="2" charset="-78"/>
              </a:rPr>
              <a:t>2</a:t>
            </a:r>
            <a:r>
              <a:rPr lang="fa-IR" sz="2000" b="1" dirty="0">
                <a:solidFill>
                  <a:srgbClr val="00B050"/>
                </a:solidFill>
                <a:ea typeface="Times New Roman"/>
                <a:cs typeface="B Zar" pitchFamily="2" charset="-78"/>
              </a:rPr>
              <a:t> </a:t>
            </a:r>
            <a:r>
              <a:rPr lang="fa-IR" sz="2000" b="1" dirty="0">
                <a:solidFill>
                  <a:srgbClr val="002060"/>
                </a:solidFill>
                <a:ea typeface="Times New Roman"/>
                <a:cs typeface="B Zar" pitchFamily="2" charset="-78"/>
              </a:rPr>
              <a:t>نیمسال سنوات ارفاقی برخوردار گردند</a:t>
            </a:r>
            <a:r>
              <a:rPr lang="fa-IR" sz="2000" b="1" dirty="0" smtClean="0">
                <a:solidFill>
                  <a:srgbClr val="002060"/>
                </a:solidFill>
                <a:ea typeface="Times New Roman"/>
                <a:cs typeface="B Zar" pitchFamily="2" charset="-78"/>
              </a:rPr>
              <a:t>.</a:t>
            </a:r>
          </a:p>
          <a:p>
            <a:pPr algn="just">
              <a:buFont typeface="Wingdings 2" pitchFamily="18" charset="2"/>
              <a:buChar char="õ"/>
            </a:pPr>
            <a:endParaRPr lang="fa-IR" sz="2000" b="1" dirty="0" smtClean="0">
              <a:solidFill>
                <a:srgbClr val="002060"/>
              </a:solidFill>
              <a:ea typeface="Times New Roman"/>
              <a:cs typeface="B Zar" pitchFamily="2" charset="-78"/>
            </a:endParaRPr>
          </a:p>
          <a:p>
            <a:pPr algn="just">
              <a:buFont typeface="Wingdings 2" pitchFamily="18" charset="2"/>
              <a:buChar char="õ"/>
            </a:pPr>
            <a:endParaRPr lang="fa-IR" sz="2000" b="1" dirty="0">
              <a:solidFill>
                <a:srgbClr val="002060"/>
              </a:solidFill>
              <a:ea typeface="Times New Roman"/>
              <a:cs typeface="B Zar" pitchFamily="2" charset="-78"/>
            </a:endParaRPr>
          </a:p>
          <a:p>
            <a:pPr algn="just">
              <a:buFont typeface="Wingdings 2" pitchFamily="18" charset="2"/>
              <a:buChar char="õ"/>
            </a:pPr>
            <a:r>
              <a:rPr lang="fa-IR" sz="2000" b="1" dirty="0" smtClean="0">
                <a:solidFill>
                  <a:srgbClr val="002060"/>
                </a:solidFill>
                <a:ea typeface="Times New Roman"/>
                <a:cs typeface="B Zar" pitchFamily="2" charset="-78"/>
              </a:rPr>
              <a:t>4- در صورت عدم فراغت در دو نیمسال سنوات ارفاقی، می توانند با رعایت شروط ذکر شده </a:t>
            </a:r>
            <a:r>
              <a:rPr lang="fa-IR" sz="2000" b="1" smtClean="0">
                <a:solidFill>
                  <a:srgbClr val="002060"/>
                </a:solidFill>
                <a:ea typeface="Times New Roman"/>
                <a:cs typeface="B Zar" pitchFamily="2" charset="-78"/>
              </a:rPr>
              <a:t>از          </a:t>
            </a:r>
            <a:r>
              <a:rPr lang="fa-IR" sz="2000" b="1" u="sng" smtClean="0">
                <a:solidFill>
                  <a:srgbClr val="00B050"/>
                </a:solidFill>
                <a:ea typeface="Times New Roman"/>
                <a:cs typeface="B Zar" pitchFamily="2" charset="-78"/>
              </a:rPr>
              <a:t>1 </a:t>
            </a:r>
            <a:r>
              <a:rPr lang="fa-IR" sz="2000" b="1" smtClean="0">
                <a:solidFill>
                  <a:srgbClr val="002060"/>
                </a:solidFill>
                <a:ea typeface="Times New Roman"/>
                <a:cs typeface="B Zar" pitchFamily="2" charset="-78"/>
              </a:rPr>
              <a:t>نیمسال </a:t>
            </a:r>
            <a:r>
              <a:rPr lang="fa-IR" sz="2000" b="1" dirty="0" smtClean="0">
                <a:solidFill>
                  <a:srgbClr val="002060"/>
                </a:solidFill>
                <a:ea typeface="Times New Roman"/>
                <a:cs typeface="B Zar" pitchFamily="2" charset="-78"/>
              </a:rPr>
              <a:t>سنوات ارفاقی در </a:t>
            </a:r>
            <a:r>
              <a:rPr lang="fa-IR" sz="2000" b="1" dirty="0" smtClean="0">
                <a:solidFill>
                  <a:srgbClr val="00B050"/>
                </a:solidFill>
                <a:ea typeface="Times New Roman"/>
                <a:cs typeface="B Zar" pitchFamily="2" charset="-78"/>
              </a:rPr>
              <a:t>مهلت معرفی</a:t>
            </a:r>
            <a:r>
              <a:rPr lang="fa-IR" sz="2000" b="1" dirty="0" smtClean="0">
                <a:solidFill>
                  <a:srgbClr val="002060"/>
                </a:solidFill>
                <a:ea typeface="Times New Roman"/>
                <a:cs typeface="B Zar" pitchFamily="2" charset="-78"/>
              </a:rPr>
              <a:t> استفاده نمایند</a:t>
            </a:r>
            <a:endParaRPr lang="fa-IR" sz="2000" b="1" dirty="0">
              <a:solidFill>
                <a:srgbClr val="002060"/>
              </a:solidFill>
              <a:ea typeface="Times New Roman"/>
              <a:cs typeface="B Zar" pitchFamily="2" charset="-78"/>
            </a:endParaRPr>
          </a:p>
          <a:p>
            <a:pPr algn="just">
              <a:buFont typeface="Wingdings 2" pitchFamily="18" charset="2"/>
              <a:buChar char="õ"/>
            </a:pPr>
            <a:endParaRPr lang="en-US" sz="2000" b="1" dirty="0">
              <a:solidFill>
                <a:srgbClr val="002060"/>
              </a:solidFill>
              <a:ea typeface="Times New Roman"/>
              <a:cs typeface="B Zar" pitchFamily="2" charset="-78"/>
            </a:endParaRPr>
          </a:p>
          <a:p>
            <a:pPr algn="just">
              <a:buFont typeface="Wingdings 2" pitchFamily="18" charset="2"/>
              <a:buChar char="õ"/>
            </a:pPr>
            <a:r>
              <a:rPr lang="fa-IR" sz="2000" b="1" dirty="0" smtClean="0">
                <a:cs typeface="B Zar" pitchFamily="2" charset="-78"/>
                <a:sym typeface="Wingdings 2"/>
              </a:rPr>
              <a:t>5- </a:t>
            </a:r>
            <a:r>
              <a:rPr lang="fa-IR" sz="2100" b="1" dirty="0">
                <a:solidFill>
                  <a:srgbClr val="002060"/>
                </a:solidFill>
                <a:ea typeface="Times New Roman"/>
                <a:cs typeface="B Zar" pitchFamily="2" charset="-78"/>
                <a:sym typeface="Wingdings 2"/>
              </a:rPr>
              <a:t>دانشجویان فارغ التحصیل در سنوات ارفاقی مهلت معرفی از ادامه تحصیل در مقطع بالاتر و اخذ </a:t>
            </a:r>
            <a:r>
              <a:rPr lang="fa-IR" sz="2000" b="1" dirty="0" smtClean="0">
                <a:solidFill>
                  <a:srgbClr val="00B050"/>
                </a:solidFill>
                <a:cs typeface="B Zar" pitchFamily="2" charset="-78"/>
                <a:sym typeface="Wingdings 2"/>
              </a:rPr>
              <a:t>معافیت دائم </a:t>
            </a:r>
            <a:r>
              <a:rPr lang="fa-IR" sz="2100" b="1" dirty="0">
                <a:solidFill>
                  <a:srgbClr val="002060"/>
                </a:solidFill>
                <a:ea typeface="Times New Roman"/>
                <a:cs typeface="B Zar" pitchFamily="2" charset="-78"/>
                <a:sym typeface="Wingdings 2"/>
              </a:rPr>
              <a:t>محروم خواهند شد. </a:t>
            </a:r>
          </a:p>
          <a:p>
            <a:pPr marL="0" indent="0" algn="just">
              <a:buNone/>
            </a:pPr>
            <a:r>
              <a:rPr lang="fa-IR" sz="1800" b="1" dirty="0" smtClean="0">
                <a:solidFill>
                  <a:srgbClr val="FF0000"/>
                </a:solidFill>
                <a:cs typeface="B Zar" pitchFamily="2" charset="-78"/>
                <a:sym typeface="Wingdings 2"/>
              </a:rPr>
              <a:t> </a:t>
            </a:r>
          </a:p>
          <a:p>
            <a:pPr algn="just">
              <a:buFont typeface="Wingdings 2" pitchFamily="18" charset="2"/>
              <a:buChar char="õ"/>
            </a:pPr>
            <a:r>
              <a:rPr lang="fa-IR" sz="2000" b="1" dirty="0">
                <a:cs typeface="B Zar" pitchFamily="2" charset="-78"/>
                <a:sym typeface="Wingdings 2"/>
              </a:rPr>
              <a:t>6-</a:t>
            </a:r>
            <a:r>
              <a:rPr lang="fa-IR" sz="2100" b="1" dirty="0">
                <a:cs typeface="B Zar" pitchFamily="2" charset="-78"/>
                <a:sym typeface="Wingdings 2"/>
              </a:rPr>
              <a:t> </a:t>
            </a:r>
            <a:r>
              <a:rPr lang="fa-IR" sz="2100" b="1" dirty="0">
                <a:solidFill>
                  <a:srgbClr val="002060"/>
                </a:solidFill>
                <a:ea typeface="Times New Roman"/>
                <a:cs typeface="B Zar" pitchFamily="2" charset="-78"/>
                <a:sym typeface="Wingdings 2"/>
              </a:rPr>
              <a:t>درصورت فراغت از تحصیل دانشجو در نیمسال های ارفاقی، مشابه سایردانشجویان  از مزایای</a:t>
            </a:r>
            <a:r>
              <a:rPr lang="fa-IR" sz="2100" b="1" dirty="0">
                <a:cs typeface="B Zar" pitchFamily="2" charset="-78"/>
                <a:sym typeface="Wingdings 2"/>
              </a:rPr>
              <a:t> </a:t>
            </a:r>
            <a:r>
              <a:rPr lang="fa-IR" sz="2400" b="1" dirty="0">
                <a:solidFill>
                  <a:srgbClr val="00B050"/>
                </a:solidFill>
                <a:cs typeface="B Zar" pitchFamily="2" charset="-78"/>
                <a:sym typeface="Wingdings 2"/>
              </a:rPr>
              <a:t>فرجه </a:t>
            </a:r>
            <a:r>
              <a:rPr lang="fa-IR" sz="2400" b="1" u="sng" dirty="0">
                <a:solidFill>
                  <a:srgbClr val="00B050"/>
                </a:solidFill>
                <a:cs typeface="B Zar" pitchFamily="2" charset="-78"/>
                <a:sym typeface="Wingdings 2"/>
              </a:rPr>
              <a:t>یک</a:t>
            </a:r>
            <a:r>
              <a:rPr lang="fa-IR" sz="2400" b="1" dirty="0">
                <a:solidFill>
                  <a:srgbClr val="00B050"/>
                </a:solidFill>
                <a:cs typeface="B Zar" pitchFamily="2" charset="-78"/>
                <a:sym typeface="Wingdings 2"/>
              </a:rPr>
              <a:t> ساله </a:t>
            </a:r>
            <a:r>
              <a:rPr lang="fa-IR" sz="2100" b="1" dirty="0">
                <a:solidFill>
                  <a:srgbClr val="002060"/>
                </a:solidFill>
                <a:ea typeface="Times New Roman"/>
                <a:cs typeface="B Zar" pitchFamily="2" charset="-78"/>
                <a:sym typeface="Wingdings 2"/>
              </a:rPr>
              <a:t>بهره مند خواهد شد. </a:t>
            </a:r>
          </a:p>
          <a:p>
            <a:pPr marL="0" indent="0" algn="just">
              <a:buNone/>
            </a:pPr>
            <a:endParaRPr lang="fa-IR" sz="1800" b="1" dirty="0">
              <a:cs typeface="B Zar" pitchFamily="2" charset="-78"/>
              <a:sym typeface="Wingdings 2"/>
            </a:endParaRPr>
          </a:p>
          <a:p>
            <a:pPr marL="0" indent="0" algn="just">
              <a:buNone/>
            </a:pPr>
            <a:endParaRPr lang="fa-IR" sz="1800" b="1" dirty="0" smtClean="0">
              <a:solidFill>
                <a:srgbClr val="FF0000"/>
              </a:solidFill>
              <a:cs typeface="B Zar" pitchFamily="2" charset="-78"/>
              <a:sym typeface="Wingdings 2"/>
            </a:endParaRPr>
          </a:p>
          <a:p>
            <a:pPr marL="0" indent="0" algn="just">
              <a:buNone/>
            </a:pPr>
            <a:r>
              <a:rPr lang="fa-IR" sz="1800" b="1" dirty="0" smtClean="0">
                <a:solidFill>
                  <a:srgbClr val="FF0000"/>
                </a:solidFill>
                <a:cs typeface="B Zar" pitchFamily="2" charset="-78"/>
                <a:sym typeface="Wingdings 2"/>
              </a:rPr>
              <a:t> </a:t>
            </a:r>
            <a:endParaRPr lang="fa-IR" sz="2000" b="1" dirty="0">
              <a:cs typeface="B Zar" pitchFamily="2" charset="-78"/>
              <a:sym typeface="Wingdings 2"/>
            </a:endParaRPr>
          </a:p>
          <a:p>
            <a:pPr marL="0" indent="0" algn="just">
              <a:buNone/>
            </a:pPr>
            <a:endParaRPr lang="fa-IR" sz="2000" b="1" dirty="0" smtClean="0">
              <a:cs typeface="B Zar" pitchFamily="2" charset="-78"/>
              <a:sym typeface="Wingdings 2"/>
            </a:endParaRPr>
          </a:p>
          <a:p>
            <a:pPr marL="0" indent="0" algn="just">
              <a:buNone/>
            </a:pPr>
            <a:endParaRPr lang="fa-IR" sz="2000" b="1" dirty="0">
              <a:cs typeface="B Zar" pitchFamily="2" charset="-78"/>
              <a:sym typeface="Wingdings 2"/>
            </a:endParaRPr>
          </a:p>
        </p:txBody>
      </p:sp>
    </p:spTree>
  </p:cSld>
  <p:clrMapOvr>
    <a:masterClrMapping/>
  </p:clrMapOvr>
  <p:transition>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fa-IR" sz="3600" b="1" dirty="0" smtClean="0">
                <a:solidFill>
                  <a:srgbClr val="FF0000"/>
                </a:solidFill>
                <a:cs typeface="B Zar" panose="00000400000000000000" pitchFamily="2" charset="-78"/>
              </a:rPr>
              <a:t>پیشنهاد</a:t>
            </a:r>
            <a:endParaRPr lang="en-US" sz="3600" b="1" dirty="0">
              <a:solidFill>
                <a:srgbClr val="FF0000"/>
              </a:solidFill>
              <a:cs typeface="B Zar" panose="00000400000000000000" pitchFamily="2" charset="-78"/>
            </a:endParaRPr>
          </a:p>
        </p:txBody>
      </p:sp>
      <p:sp>
        <p:nvSpPr>
          <p:cNvPr id="3" name="Content Placeholder 2"/>
          <p:cNvSpPr>
            <a:spLocks noGrp="1"/>
          </p:cNvSpPr>
          <p:nvPr>
            <p:ph idx="1"/>
          </p:nvPr>
        </p:nvSpPr>
        <p:spPr>
          <a:xfrm>
            <a:off x="107504" y="980728"/>
            <a:ext cx="8856984" cy="5616624"/>
          </a:xfrm>
        </p:spPr>
        <p:txBody>
          <a:bodyPr>
            <a:normAutofit fontScale="92500" lnSpcReduction="20000"/>
          </a:bodyPr>
          <a:lstStyle/>
          <a:p>
            <a:r>
              <a:rPr lang="fa-IR" sz="2400" b="1" dirty="0" smtClean="0">
                <a:cs typeface="B Zar" panose="00000400000000000000" pitchFamily="2" charset="-78"/>
              </a:rPr>
              <a:t>1- به استناد ماده</a:t>
            </a:r>
            <a:r>
              <a:rPr lang="fa-IR" sz="2400" b="1" dirty="0" smtClean="0">
                <a:solidFill>
                  <a:srgbClr val="FF0000"/>
                </a:solidFill>
                <a:cs typeface="B Zar" panose="00000400000000000000" pitchFamily="2" charset="-78"/>
              </a:rPr>
              <a:t>34</a:t>
            </a:r>
            <a:r>
              <a:rPr lang="fa-IR" sz="2400" b="1" dirty="0" smtClean="0">
                <a:cs typeface="B Zar" panose="00000400000000000000" pitchFamily="2" charset="-78"/>
              </a:rPr>
              <a:t> قانون وظیفه عمومی و بند</a:t>
            </a:r>
            <a:r>
              <a:rPr lang="fa-IR" sz="2400" b="1" dirty="0" smtClean="0">
                <a:solidFill>
                  <a:srgbClr val="FF0000"/>
                </a:solidFill>
                <a:cs typeface="B Zar" panose="00000400000000000000" pitchFamily="2" charset="-78"/>
              </a:rPr>
              <a:t>5 </a:t>
            </a:r>
            <a:r>
              <a:rPr lang="fa-IR" sz="2400" b="1" dirty="0" smtClean="0">
                <a:cs typeface="B Zar" panose="00000400000000000000" pitchFamily="2" charset="-78"/>
              </a:rPr>
              <a:t>دستورالعمل جامع معافیت تحصیلی، </a:t>
            </a:r>
            <a:r>
              <a:rPr lang="fa-IR" sz="2400" b="1" dirty="0">
                <a:cs typeface="B Zar" panose="00000400000000000000" pitchFamily="2" charset="-78"/>
              </a:rPr>
              <a:t>دانشگاهها موظفندوضعیت تحصیلی </a:t>
            </a:r>
            <a:r>
              <a:rPr lang="fa-IR" sz="2400" b="1" dirty="0" smtClean="0">
                <a:cs typeface="B Zar" panose="00000400000000000000" pitchFamily="2" charset="-78"/>
              </a:rPr>
              <a:t>دانشجو را </a:t>
            </a:r>
            <a:r>
              <a:rPr lang="fa-IR" sz="2400" b="1" dirty="0" smtClean="0">
                <a:solidFill>
                  <a:srgbClr val="00B050"/>
                </a:solidFill>
                <a:cs typeface="B Zar" panose="00000400000000000000" pitchFamily="2" charset="-78"/>
              </a:rPr>
              <a:t>به موقع اعلام </a:t>
            </a:r>
            <a:r>
              <a:rPr lang="fa-IR" sz="2400" b="1" dirty="0" smtClean="0">
                <a:cs typeface="B Zar" panose="00000400000000000000" pitchFamily="2" charset="-78"/>
              </a:rPr>
              <a:t>نمایند.</a:t>
            </a:r>
            <a:r>
              <a:rPr lang="fa-IR" sz="2400" b="1" dirty="0" smtClean="0">
                <a:solidFill>
                  <a:srgbClr val="00B050"/>
                </a:solidFill>
                <a:cs typeface="B Zar" panose="00000400000000000000" pitchFamily="2" charset="-78"/>
              </a:rPr>
              <a:t> </a:t>
            </a:r>
            <a:r>
              <a:rPr lang="fa-IR" sz="2400" b="1" dirty="0">
                <a:cs typeface="B Zar" panose="00000400000000000000" pitchFamily="2" charset="-78"/>
              </a:rPr>
              <a:t>(</a:t>
            </a:r>
            <a:r>
              <a:rPr lang="fa-IR" sz="2400" b="1" dirty="0" smtClean="0">
                <a:cs typeface="B Zar" panose="00000400000000000000" pitchFamily="2" charset="-78"/>
              </a:rPr>
              <a:t>حکم </a:t>
            </a:r>
            <a:r>
              <a:rPr lang="fa-IR" sz="2400" b="1" dirty="0" smtClean="0">
                <a:solidFill>
                  <a:srgbClr val="00B050"/>
                </a:solidFill>
                <a:cs typeface="B Zar" panose="00000400000000000000" pitchFamily="2" charset="-78"/>
              </a:rPr>
              <a:t>اخراج</a:t>
            </a:r>
            <a:r>
              <a:rPr lang="fa-IR" sz="2400" b="1" dirty="0" smtClean="0">
                <a:cs typeface="B Zar" panose="00000400000000000000" pitchFamily="2" charset="-78"/>
              </a:rPr>
              <a:t> یا </a:t>
            </a:r>
            <a:r>
              <a:rPr lang="fa-IR" sz="2400" b="1" dirty="0" smtClean="0">
                <a:solidFill>
                  <a:srgbClr val="00B050"/>
                </a:solidFill>
                <a:cs typeface="B Zar" panose="00000400000000000000" pitchFamily="2" charset="-78"/>
              </a:rPr>
              <a:t>عدم مراجعه</a:t>
            </a:r>
            <a:r>
              <a:rPr lang="fa-IR" sz="2400" b="1" dirty="0" smtClean="0">
                <a:cs typeface="B Zar" panose="00000400000000000000" pitchFamily="2" charset="-78"/>
              </a:rPr>
              <a:t> در اسرع وقت </a:t>
            </a:r>
            <a:r>
              <a:rPr lang="fa-IR" sz="2400" b="1" dirty="0" smtClean="0">
                <a:solidFill>
                  <a:srgbClr val="00B050"/>
                </a:solidFill>
                <a:cs typeface="B Zar" panose="00000400000000000000" pitchFamily="2" charset="-78"/>
              </a:rPr>
              <a:t>حداکثر</a:t>
            </a:r>
            <a:r>
              <a:rPr lang="fa-IR" sz="2400" b="1" dirty="0" smtClean="0">
                <a:cs typeface="B Zar" panose="00000400000000000000" pitchFamily="2" charset="-78"/>
              </a:rPr>
              <a:t>تا</a:t>
            </a:r>
            <a:r>
              <a:rPr lang="fa-IR" sz="2400" b="1" dirty="0" smtClean="0">
                <a:solidFill>
                  <a:srgbClr val="00B050"/>
                </a:solidFill>
                <a:cs typeface="B Zar" panose="00000400000000000000" pitchFamily="2" charset="-78"/>
              </a:rPr>
              <a:t>2ماه</a:t>
            </a:r>
            <a:r>
              <a:rPr lang="fa-IR" sz="2400" b="1" dirty="0" smtClean="0">
                <a:cs typeface="B Zar" panose="00000400000000000000" pitchFamily="2" charset="-78"/>
              </a:rPr>
              <a:t> از </a:t>
            </a:r>
            <a:r>
              <a:rPr lang="fa-IR" sz="2400" b="1" dirty="0" smtClean="0">
                <a:solidFill>
                  <a:srgbClr val="00B050"/>
                </a:solidFill>
                <a:cs typeface="B Zar" panose="00000400000000000000" pitchFamily="2" charset="-78"/>
              </a:rPr>
              <a:t>شروع</a:t>
            </a:r>
            <a:r>
              <a:rPr lang="fa-IR" sz="2400" b="1" dirty="0" smtClean="0">
                <a:cs typeface="B Zar" panose="00000400000000000000" pitchFamily="2" charset="-78"/>
              </a:rPr>
              <a:t> نیمسال تحصیلی)</a:t>
            </a:r>
          </a:p>
          <a:p>
            <a:pPr marL="0" indent="0">
              <a:buNone/>
            </a:pPr>
            <a:endParaRPr lang="en-US" sz="2400" b="1" dirty="0" smtClean="0">
              <a:cs typeface="B Zar" panose="00000400000000000000" pitchFamily="2" charset="-78"/>
            </a:endParaRPr>
          </a:p>
          <a:p>
            <a:pPr marL="0" indent="0">
              <a:buNone/>
            </a:pPr>
            <a:r>
              <a:rPr lang="fa-IR" sz="2400" b="1" dirty="0" smtClean="0">
                <a:solidFill>
                  <a:srgbClr val="FF0000"/>
                </a:solidFill>
                <a:cs typeface="B Zar" panose="00000400000000000000" pitchFamily="2" charset="-78"/>
              </a:rPr>
              <a:t>      مثال</a:t>
            </a:r>
            <a:r>
              <a:rPr lang="fa-IR" sz="2400" b="1" dirty="0" smtClean="0">
                <a:cs typeface="B Zar" panose="00000400000000000000" pitchFamily="2" charset="-78"/>
              </a:rPr>
              <a:t>:  کارشناسی: </a:t>
            </a:r>
            <a:r>
              <a:rPr lang="fa-IR" sz="2400" b="1" dirty="0" smtClean="0">
                <a:solidFill>
                  <a:srgbClr val="FF0000"/>
                </a:solidFill>
                <a:cs typeface="B Zar" panose="00000400000000000000" pitchFamily="2" charset="-78"/>
              </a:rPr>
              <a:t>93</a:t>
            </a:r>
          </a:p>
          <a:p>
            <a:pPr marL="0" indent="0">
              <a:buNone/>
            </a:pPr>
            <a:r>
              <a:rPr lang="fa-IR" sz="2400" b="1" dirty="0" smtClean="0">
                <a:cs typeface="B Zar" panose="00000400000000000000" pitchFamily="2" charset="-78"/>
              </a:rPr>
              <a:t>                 ارشد      : </a:t>
            </a:r>
            <a:r>
              <a:rPr lang="fa-IR" sz="2400" b="1" dirty="0" smtClean="0">
                <a:solidFill>
                  <a:srgbClr val="FF0000"/>
                </a:solidFill>
                <a:cs typeface="B Zar" panose="00000400000000000000" pitchFamily="2" charset="-78"/>
              </a:rPr>
              <a:t>95</a:t>
            </a:r>
          </a:p>
          <a:p>
            <a:pPr marL="0" indent="0">
              <a:buNone/>
            </a:pPr>
            <a:r>
              <a:rPr lang="fa-IR" sz="2400" b="1" dirty="0" smtClean="0">
                <a:cs typeface="B Zar" panose="00000400000000000000" pitchFamily="2" charset="-78"/>
              </a:rPr>
              <a:t>                 دکتری   : </a:t>
            </a:r>
            <a:r>
              <a:rPr lang="fa-IR" sz="2400" b="1" dirty="0" smtClean="0">
                <a:solidFill>
                  <a:srgbClr val="FF0000"/>
                </a:solidFill>
                <a:cs typeface="B Zar" panose="00000400000000000000" pitchFamily="2" charset="-78"/>
              </a:rPr>
              <a:t>92</a:t>
            </a:r>
            <a:endParaRPr lang="fa-IR" sz="2400" b="1" dirty="0">
              <a:solidFill>
                <a:srgbClr val="FF0000"/>
              </a:solidFill>
              <a:cs typeface="B Zar" panose="00000400000000000000" pitchFamily="2" charset="-78"/>
            </a:endParaRPr>
          </a:p>
          <a:p>
            <a:r>
              <a:rPr lang="fa-IR" sz="2400" b="1" dirty="0" smtClean="0">
                <a:cs typeface="B Zar" panose="00000400000000000000" pitchFamily="2" charset="-78"/>
              </a:rPr>
              <a:t>2- </a:t>
            </a:r>
            <a:r>
              <a:rPr lang="fa-IR" sz="2400" b="1" dirty="0" smtClean="0">
                <a:solidFill>
                  <a:srgbClr val="00B050"/>
                </a:solidFill>
                <a:cs typeface="B Zar" panose="00000400000000000000" pitchFamily="2" charset="-78"/>
              </a:rPr>
              <a:t>ثبت</a:t>
            </a:r>
            <a:r>
              <a:rPr lang="fa-IR" sz="2400" b="1" dirty="0" smtClean="0">
                <a:cs typeface="B Zar" panose="00000400000000000000" pitchFamily="2" charset="-78"/>
              </a:rPr>
              <a:t> وضعیت تحصیلی در سامانه آموزشی</a:t>
            </a:r>
          </a:p>
          <a:p>
            <a:endParaRPr lang="fa-IR" sz="2400" b="1" dirty="0">
              <a:cs typeface="B Zar" panose="00000400000000000000" pitchFamily="2" charset="-78"/>
            </a:endParaRPr>
          </a:p>
          <a:p>
            <a:r>
              <a:rPr lang="fa-IR" sz="2400" b="1" dirty="0" smtClean="0">
                <a:cs typeface="B Zar" panose="00000400000000000000" pitchFamily="2" charset="-78"/>
              </a:rPr>
              <a:t>3-توجه به پیام </a:t>
            </a:r>
            <a:r>
              <a:rPr lang="fa-IR" sz="2400" b="1" dirty="0" smtClean="0">
                <a:solidFill>
                  <a:srgbClr val="00B050"/>
                </a:solidFill>
                <a:cs typeface="B Zar" panose="00000400000000000000" pitchFamily="2" charset="-78"/>
              </a:rPr>
              <a:t>محرومیت به دلیل مشکل نظام وظیفه </a:t>
            </a:r>
            <a:r>
              <a:rPr lang="fa-IR" sz="2400" b="1" dirty="0" smtClean="0">
                <a:cs typeface="B Zar" panose="00000400000000000000" pitchFamily="2" charset="-78"/>
              </a:rPr>
              <a:t> یا </a:t>
            </a:r>
            <a:r>
              <a:rPr lang="fa-IR" sz="2400" b="1" dirty="0" smtClean="0">
                <a:solidFill>
                  <a:srgbClr val="00B050"/>
                </a:solidFill>
                <a:cs typeface="B Zar" panose="00000400000000000000" pitchFamily="2" charset="-78"/>
              </a:rPr>
              <a:t>محدودیت ایجاد  شده با عنوان جلوگیری از انجام هر کاری</a:t>
            </a:r>
            <a:r>
              <a:rPr lang="fa-IR" sz="2400" b="1" dirty="0" smtClean="0">
                <a:cs typeface="B Zar" panose="00000400000000000000" pitchFamily="2" charset="-78"/>
              </a:rPr>
              <a:t> در سامانه</a:t>
            </a:r>
          </a:p>
          <a:p>
            <a:endParaRPr lang="fa-IR" sz="2400" b="1" dirty="0">
              <a:cs typeface="B Zar" panose="00000400000000000000" pitchFamily="2" charset="-78"/>
            </a:endParaRPr>
          </a:p>
          <a:p>
            <a:r>
              <a:rPr lang="fa-IR" sz="2400" b="1" dirty="0" smtClean="0">
                <a:cs typeface="B Zar" panose="00000400000000000000" pitchFamily="2" charset="-78"/>
              </a:rPr>
              <a:t>4- </a:t>
            </a:r>
            <a:r>
              <a:rPr lang="fa-IR" sz="2400" b="1" dirty="0" smtClean="0">
                <a:solidFill>
                  <a:srgbClr val="00B050"/>
                </a:solidFill>
                <a:cs typeface="B Zar" panose="00000400000000000000" pitchFamily="2" charset="-78"/>
              </a:rPr>
              <a:t>عدم انتخاب واحد </a:t>
            </a:r>
            <a:r>
              <a:rPr lang="fa-IR" sz="2400" b="1" dirty="0" smtClean="0">
                <a:cs typeface="B Zar" panose="00000400000000000000" pitchFamily="2" charset="-78"/>
              </a:rPr>
              <a:t>برای دانشجویی که در سامانه دارای پیام با عناوین </a:t>
            </a:r>
            <a:r>
              <a:rPr lang="fa-IR" sz="2400" b="1" dirty="0" smtClean="0">
                <a:solidFill>
                  <a:srgbClr val="00B050"/>
                </a:solidFill>
                <a:cs typeface="B Zar" panose="00000400000000000000" pitchFamily="2" charset="-78"/>
              </a:rPr>
              <a:t>محدودیت</a:t>
            </a:r>
            <a:r>
              <a:rPr lang="fa-IR" sz="2400" b="1" dirty="0" smtClean="0">
                <a:cs typeface="B Zar" panose="00000400000000000000" pitchFamily="2" charset="-78"/>
              </a:rPr>
              <a:t> یا </a:t>
            </a:r>
            <a:r>
              <a:rPr lang="fa-IR" sz="2400" b="1" dirty="0" smtClean="0">
                <a:solidFill>
                  <a:srgbClr val="00B050"/>
                </a:solidFill>
                <a:cs typeface="B Zar" panose="00000400000000000000" pitchFamily="2" charset="-78"/>
              </a:rPr>
              <a:t>محرومیت</a:t>
            </a:r>
            <a:r>
              <a:rPr lang="fa-IR" sz="2400" b="1" dirty="0" smtClean="0">
                <a:cs typeface="B Zar" panose="00000400000000000000" pitchFamily="2" charset="-78"/>
              </a:rPr>
              <a:t> می باشد.</a:t>
            </a:r>
          </a:p>
          <a:p>
            <a:endParaRPr lang="fa-IR" sz="2400" b="1" dirty="0">
              <a:cs typeface="B Zar" panose="00000400000000000000" pitchFamily="2" charset="-78"/>
            </a:endParaRPr>
          </a:p>
          <a:p>
            <a:r>
              <a:rPr lang="fa-IR" sz="2400" b="1" dirty="0" smtClean="0">
                <a:cs typeface="B Zar" panose="00000400000000000000" pitchFamily="2" charset="-78"/>
              </a:rPr>
              <a:t>5- </a:t>
            </a:r>
            <a:r>
              <a:rPr lang="fa-IR" sz="2400" b="1" dirty="0" smtClean="0">
                <a:solidFill>
                  <a:srgbClr val="00B050"/>
                </a:solidFill>
                <a:cs typeface="B Zar" panose="00000400000000000000" pitchFamily="2" charset="-78"/>
              </a:rPr>
              <a:t>مشاهده</a:t>
            </a:r>
            <a:r>
              <a:rPr lang="fa-IR" sz="2400" b="1" dirty="0" smtClean="0">
                <a:cs typeface="B Zar" panose="00000400000000000000" pitchFamily="2" charset="-78"/>
              </a:rPr>
              <a:t> مجوز </a:t>
            </a:r>
            <a:r>
              <a:rPr lang="fa-IR" sz="2400" b="1" dirty="0" smtClean="0">
                <a:solidFill>
                  <a:srgbClr val="00B050"/>
                </a:solidFill>
                <a:cs typeface="B Zar" panose="00000400000000000000" pitchFamily="2" charset="-78"/>
              </a:rPr>
              <a:t>سنوات ارفاقی  </a:t>
            </a:r>
            <a:r>
              <a:rPr lang="fa-IR" sz="2400" b="1" dirty="0" smtClean="0">
                <a:cs typeface="B Zar" panose="00000400000000000000" pitchFamily="2" charset="-78"/>
              </a:rPr>
              <a:t>در سامانه آموزشی</a:t>
            </a:r>
            <a:endParaRPr lang="en-US" sz="2400" b="1" dirty="0">
              <a:cs typeface="B Zar" panose="00000400000000000000" pitchFamily="2" charset="-78"/>
            </a:endParaRPr>
          </a:p>
        </p:txBody>
      </p:sp>
    </p:spTree>
    <p:extLst>
      <p:ext uri="{BB962C8B-B14F-4D97-AF65-F5344CB8AC3E}">
        <p14:creationId xmlns:p14="http://schemas.microsoft.com/office/powerpoint/2010/main" xmlns="" val="3115749349"/>
      </p:ext>
    </p:extLst>
  </p:cSld>
  <p:clrMapOvr>
    <a:masterClrMapping/>
  </p:clrMapOvr>
  <p:transition>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Image result for ‫اسلاید پایانی در پاورپوینت‬‎"/>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116632"/>
            <a:ext cx="8928992" cy="655272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55756572"/>
      </p:ext>
    </p:extLst>
  </p:cSld>
  <p:clrMapOvr>
    <a:masterClrMapping/>
  </p:clrMapOvr>
  <p:transition>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95444"/>
          </a:xfrm>
        </p:spPr>
        <p:txBody>
          <a:bodyPr>
            <a:noAutofit/>
          </a:bodyPr>
          <a:lstStyle/>
          <a:p>
            <a:r>
              <a:rPr lang="fa-IR" sz="1600" b="1" dirty="0" smtClean="0">
                <a:solidFill>
                  <a:srgbClr val="92D050"/>
                </a:solidFill>
                <a:cs typeface="2  Zar"/>
              </a:rPr>
              <a:t/>
            </a:r>
            <a:br>
              <a:rPr lang="fa-IR" sz="1600" b="1" dirty="0" smtClean="0">
                <a:solidFill>
                  <a:srgbClr val="92D050"/>
                </a:solidFill>
                <a:cs typeface="2  Zar"/>
              </a:rPr>
            </a:br>
            <a:r>
              <a:rPr lang="fa-IR" sz="1600" b="1" dirty="0" smtClean="0">
                <a:solidFill>
                  <a:srgbClr val="92D050"/>
                </a:solidFill>
                <a:cs typeface="2  Zar"/>
              </a:rPr>
              <a:t>  </a:t>
            </a:r>
            <a:br>
              <a:rPr lang="fa-IR" sz="1600" b="1" dirty="0" smtClean="0">
                <a:solidFill>
                  <a:srgbClr val="92D050"/>
                </a:solidFill>
                <a:cs typeface="2  Zar"/>
              </a:rPr>
            </a:br>
            <a:r>
              <a:rPr lang="fa-IR" sz="1600" b="1" dirty="0">
                <a:solidFill>
                  <a:srgbClr val="92D050"/>
                </a:solidFill>
                <a:cs typeface="2  Zar"/>
              </a:rPr>
              <a:t/>
            </a:r>
            <a:br>
              <a:rPr lang="fa-IR" sz="1600" b="1" dirty="0">
                <a:solidFill>
                  <a:srgbClr val="92D050"/>
                </a:solidFill>
                <a:cs typeface="2  Zar"/>
              </a:rPr>
            </a:br>
            <a:r>
              <a:rPr lang="fa-IR" sz="1600" b="1" dirty="0" smtClean="0">
                <a:solidFill>
                  <a:srgbClr val="92D050"/>
                </a:solidFill>
                <a:cs typeface="2  Zar"/>
              </a:rPr>
              <a:t/>
            </a:r>
            <a:br>
              <a:rPr lang="fa-IR" sz="1600" b="1" dirty="0" smtClean="0">
                <a:solidFill>
                  <a:srgbClr val="92D050"/>
                </a:solidFill>
                <a:cs typeface="2  Zar"/>
              </a:rPr>
            </a:br>
            <a:endParaRPr lang="fa-IR" sz="2000" b="1" dirty="0">
              <a:solidFill>
                <a:srgbClr val="92D050"/>
              </a:solidFill>
              <a:cs typeface="2  Zar"/>
            </a:endParaRPr>
          </a:p>
        </p:txBody>
      </p:sp>
      <p:sp>
        <p:nvSpPr>
          <p:cNvPr id="3" name="Content Placeholder 2"/>
          <p:cNvSpPr>
            <a:spLocks noGrp="1"/>
          </p:cNvSpPr>
          <p:nvPr>
            <p:ph idx="1"/>
          </p:nvPr>
        </p:nvSpPr>
        <p:spPr>
          <a:xfrm>
            <a:off x="179512" y="1268760"/>
            <a:ext cx="8640960" cy="5256584"/>
          </a:xfrm>
        </p:spPr>
        <p:txBody>
          <a:bodyPr>
            <a:normAutofit fontScale="92500" lnSpcReduction="20000"/>
          </a:bodyPr>
          <a:lstStyle/>
          <a:p>
            <a:pPr algn="ctr">
              <a:buNone/>
            </a:pPr>
            <a:r>
              <a:rPr lang="fa-IR" dirty="0" smtClean="0">
                <a:solidFill>
                  <a:srgbClr val="FF0000"/>
                </a:solidFill>
              </a:rPr>
              <a:t> </a:t>
            </a:r>
          </a:p>
          <a:p>
            <a:pPr>
              <a:buNone/>
            </a:pPr>
            <a:r>
              <a:rPr lang="fa-IR" sz="2400" b="1" dirty="0" smtClean="0">
                <a:solidFill>
                  <a:srgbClr val="FF0000"/>
                </a:solidFill>
                <a:cs typeface="2  Zar"/>
              </a:rPr>
              <a:t>            </a:t>
            </a:r>
            <a:r>
              <a:rPr lang="fa-IR" sz="3000" b="1" dirty="0" smtClean="0">
                <a:solidFill>
                  <a:srgbClr val="FF0000"/>
                </a:solidFill>
                <a:latin typeface="Arial" panose="020B0604020202020204" pitchFamily="34" charset="0"/>
                <a:cs typeface="Arial" panose="020B0604020202020204" pitchFamily="34" charset="0"/>
              </a:rPr>
              <a:t>مقدم رؤسای محترم ادارات خدمات آموزشی و تحصیلات تکمیلی</a:t>
            </a:r>
          </a:p>
          <a:p>
            <a:pPr>
              <a:buNone/>
            </a:pPr>
            <a:r>
              <a:rPr lang="fa-IR" sz="2400" b="1" dirty="0" smtClean="0">
                <a:solidFill>
                  <a:srgbClr val="FF0000"/>
                </a:solidFill>
                <a:latin typeface="Arial" panose="020B0604020202020204" pitchFamily="34" charset="0"/>
                <a:cs typeface="Arial" panose="020B0604020202020204" pitchFamily="34" charset="0"/>
              </a:rPr>
              <a:t> </a:t>
            </a:r>
          </a:p>
          <a:p>
            <a:pPr>
              <a:buNone/>
            </a:pPr>
            <a:r>
              <a:rPr lang="fa-IR" sz="2400" b="1" dirty="0" smtClean="0">
                <a:solidFill>
                  <a:srgbClr val="FF0000"/>
                </a:solidFill>
                <a:latin typeface="Arial" panose="020B0604020202020204" pitchFamily="34" charset="0"/>
                <a:cs typeface="Arial" panose="020B0604020202020204" pitchFamily="34" charset="0"/>
              </a:rPr>
              <a:t>                                          </a:t>
            </a:r>
            <a:r>
              <a:rPr lang="fa-IR" sz="3000" b="1" dirty="0">
                <a:solidFill>
                  <a:srgbClr val="00B050"/>
                </a:solidFill>
                <a:latin typeface="Arial" panose="020B0604020202020204" pitchFamily="34" charset="0"/>
                <a:cs typeface="Arial" panose="020B0604020202020204" pitchFamily="34" charset="0"/>
              </a:rPr>
              <a:t>کارشناسان آموزشی  </a:t>
            </a:r>
          </a:p>
          <a:p>
            <a:pPr>
              <a:buNone/>
            </a:pPr>
            <a:endParaRPr lang="fa-IR" sz="3000" b="1" dirty="0">
              <a:solidFill>
                <a:srgbClr val="FF0000"/>
              </a:solidFill>
              <a:latin typeface="Arial" panose="020B0604020202020204" pitchFamily="34" charset="0"/>
              <a:cs typeface="Arial" panose="020B0604020202020204" pitchFamily="34" charset="0"/>
            </a:endParaRPr>
          </a:p>
          <a:p>
            <a:pPr>
              <a:buNone/>
            </a:pPr>
            <a:r>
              <a:rPr lang="fa-IR" sz="3000" b="1" dirty="0">
                <a:solidFill>
                  <a:srgbClr val="FF0000"/>
                </a:solidFill>
                <a:latin typeface="Arial" panose="020B0604020202020204" pitchFamily="34" charset="0"/>
                <a:cs typeface="Arial" panose="020B0604020202020204" pitchFamily="34" charset="0"/>
              </a:rPr>
              <a:t>           رابطین محترم مشمولین دانشکده ها را گرامی می داریم</a:t>
            </a:r>
          </a:p>
          <a:p>
            <a:pPr>
              <a:buNone/>
            </a:pPr>
            <a:endParaRPr lang="fa-IR" sz="2400" b="1" dirty="0" smtClean="0">
              <a:solidFill>
                <a:srgbClr val="FF0000"/>
              </a:solidFill>
              <a:latin typeface="Arial" panose="020B0604020202020204" pitchFamily="34" charset="0"/>
              <a:cs typeface="Arial" panose="020B0604020202020204" pitchFamily="34" charset="0"/>
            </a:endParaRPr>
          </a:p>
          <a:p>
            <a:pPr algn="ctr">
              <a:buNone/>
            </a:pPr>
            <a:endParaRPr lang="fa-IR" dirty="0" smtClean="0">
              <a:solidFill>
                <a:srgbClr val="FF0000"/>
              </a:solidFill>
              <a:cs typeface="2  Zar"/>
            </a:endParaRPr>
          </a:p>
          <a:p>
            <a:pPr algn="ctr">
              <a:buNone/>
            </a:pPr>
            <a:endParaRPr lang="fa-IR" dirty="0" smtClean="0">
              <a:solidFill>
                <a:srgbClr val="FF0000"/>
              </a:solidFill>
              <a:cs typeface="2  Zar"/>
            </a:endParaRPr>
          </a:p>
          <a:p>
            <a:pPr algn="ctr">
              <a:buNone/>
            </a:pPr>
            <a:endParaRPr lang="fa-IR" dirty="0" smtClean="0">
              <a:solidFill>
                <a:srgbClr val="FF0000"/>
              </a:solidFill>
              <a:cs typeface="2  Zar"/>
            </a:endParaRPr>
          </a:p>
          <a:p>
            <a:pPr algn="ctr">
              <a:buNone/>
            </a:pPr>
            <a:r>
              <a:rPr lang="fa-IR" dirty="0" smtClean="0">
                <a:solidFill>
                  <a:srgbClr val="FF0000"/>
                </a:solidFill>
                <a:cs typeface="2  Zar"/>
              </a:rPr>
              <a:t>                     </a:t>
            </a:r>
          </a:p>
          <a:p>
            <a:pPr>
              <a:buNone/>
            </a:pPr>
            <a:r>
              <a:rPr lang="fa-IR" sz="3000" dirty="0" smtClean="0">
                <a:cs typeface="B Zar" pitchFamily="2" charset="-78"/>
              </a:rPr>
              <a:t>                                           </a:t>
            </a:r>
            <a:r>
              <a:rPr lang="fa-IR" sz="2800" b="1" dirty="0" smtClean="0">
                <a:cs typeface="B Zar" pitchFamily="2" charset="-78"/>
              </a:rPr>
              <a:t>اردیبهشت 1398</a:t>
            </a:r>
            <a:r>
              <a:rPr lang="en-US" sz="2800" b="1" dirty="0" smtClean="0">
                <a:cs typeface="B Zar" pitchFamily="2" charset="-78"/>
              </a:rPr>
              <a:t> </a:t>
            </a:r>
            <a:endParaRPr lang="fa-IR" sz="2800" b="1" dirty="0" smtClean="0">
              <a:cs typeface="B Zar" pitchFamily="2" charset="-78"/>
            </a:endParaRPr>
          </a:p>
          <a:p>
            <a:pPr algn="ctr">
              <a:buNone/>
            </a:pPr>
            <a:endParaRPr lang="en-US" sz="2000" dirty="0" smtClean="0">
              <a:solidFill>
                <a:srgbClr val="FF0000"/>
              </a:solidFill>
              <a:cs typeface="B Zar" pitchFamily="2" charset="-78"/>
            </a:endParaRPr>
          </a:p>
          <a:p>
            <a:pPr algn="ctr">
              <a:buNone/>
            </a:pPr>
            <a:endParaRPr lang="fa-IR" sz="2000" dirty="0" smtClean="0">
              <a:solidFill>
                <a:srgbClr val="FF0000"/>
              </a:solidFill>
              <a:cs typeface="B Zar" pitchFamily="2" charset="-78"/>
            </a:endParaRPr>
          </a:p>
          <a:p>
            <a:pPr algn="ctr">
              <a:buNone/>
            </a:pPr>
            <a:endParaRPr lang="fa-IR" sz="2000" dirty="0" smtClean="0">
              <a:solidFill>
                <a:srgbClr val="FF0000"/>
              </a:solidFill>
              <a:cs typeface="B Zar" pitchFamily="2" charset="-78"/>
            </a:endParaRPr>
          </a:p>
        </p:txBody>
      </p:sp>
      <p:sp>
        <p:nvSpPr>
          <p:cNvPr id="5" name="Up Ribbon 4"/>
          <p:cNvSpPr/>
          <p:nvPr/>
        </p:nvSpPr>
        <p:spPr>
          <a:xfrm>
            <a:off x="2987824" y="4797152"/>
            <a:ext cx="3456384" cy="648072"/>
          </a:xfrm>
          <a:prstGeom prst="ribbon2">
            <a:avLst>
              <a:gd name="adj1" fmla="val 12851"/>
              <a:gd name="adj2" fmla="val 75000"/>
            </a:avLst>
          </a:prstGeom>
        </p:spPr>
        <p:style>
          <a:lnRef idx="2">
            <a:schemeClr val="accent4"/>
          </a:lnRef>
          <a:fillRef idx="1">
            <a:schemeClr val="lt1"/>
          </a:fillRef>
          <a:effectRef idx="0">
            <a:schemeClr val="accent4"/>
          </a:effectRef>
          <a:fontRef idx="minor">
            <a:schemeClr val="dk1"/>
          </a:fontRef>
        </p:style>
        <p:txBody>
          <a:bodyPr rtlCol="1" anchor="ctr"/>
          <a:lstStyle/>
          <a:p>
            <a:pPr algn="ctr">
              <a:buNone/>
            </a:pPr>
            <a:r>
              <a:rPr lang="fa-IR" dirty="0" smtClean="0">
                <a:solidFill>
                  <a:srgbClr val="002060"/>
                </a:solidFill>
                <a:cs typeface="B Zar" pitchFamily="2" charset="-78"/>
              </a:rPr>
              <a:t>معاونت آموزشی و تحصیلات تکمیلی دانشگاه گیلان</a:t>
            </a:r>
            <a:endParaRPr lang="fa-IR" dirty="0">
              <a:solidFill>
                <a:srgbClr val="002060"/>
              </a:solidFill>
              <a:cs typeface="B Zar" pitchFamily="2" charset="-78"/>
            </a:endParaRPr>
          </a:p>
        </p:txBody>
      </p:sp>
      <p:pic>
        <p:nvPicPr>
          <p:cNvPr id="6149" name="Picture 5" descr="H:\ \کارگاه 96\UniversityOfGuilan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63888" y="44624"/>
            <a:ext cx="1800200" cy="13681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spTree>
  </p:cSld>
  <p:clrMapOvr>
    <a:masterClrMapping/>
  </p:clrMapOvr>
  <p:transition>
    <p:strip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728"/>
            <a:ext cx="8964488" cy="6455640"/>
          </a:xfrm>
        </p:spPr>
        <p:txBody>
          <a:bodyPr>
            <a:normAutofit/>
          </a:bodyPr>
          <a:lstStyle/>
          <a:p>
            <a:pPr algn="r" rtl="1"/>
            <a:endParaRPr lang="fa-IR" b="1" dirty="0" smtClean="0">
              <a:cs typeface="B Zar" pitchFamily="2" charset="-78"/>
            </a:endParaRPr>
          </a:p>
          <a:p>
            <a:pPr algn="r" rtl="1"/>
            <a:endParaRPr lang="fa-IR" sz="2500" b="1" dirty="0" smtClean="0">
              <a:solidFill>
                <a:schemeClr val="tx1"/>
              </a:solidFill>
              <a:cs typeface="B Zar" pitchFamily="2" charset="-78"/>
            </a:endParaRPr>
          </a:p>
          <a:p>
            <a:pPr algn="r" rtl="1"/>
            <a:endParaRPr lang="fa-IR" sz="2500" b="1" dirty="0" smtClean="0">
              <a:solidFill>
                <a:schemeClr val="tx1"/>
              </a:solidFill>
              <a:cs typeface="B Zar" pitchFamily="2" charset="-78"/>
            </a:endParaRPr>
          </a:p>
          <a:p>
            <a:pPr algn="r" rtl="1"/>
            <a:endParaRPr lang="fa-IR" sz="2500" b="1" dirty="0" smtClean="0">
              <a:solidFill>
                <a:schemeClr val="tx1"/>
              </a:solidFill>
              <a:cs typeface="B Zar" pitchFamily="2" charset="-78"/>
            </a:endParaRPr>
          </a:p>
          <a:p>
            <a:pPr algn="r" rtl="1"/>
            <a:r>
              <a:rPr lang="fa-IR" sz="2500" b="1" dirty="0" smtClean="0">
                <a:solidFill>
                  <a:schemeClr val="tx1"/>
                </a:solidFill>
                <a:cs typeface="B Zar" pitchFamily="2" charset="-78"/>
              </a:rPr>
              <a:t>                                               </a:t>
            </a:r>
          </a:p>
        </p:txBody>
      </p:sp>
      <p:sp>
        <p:nvSpPr>
          <p:cNvPr id="6" name="Flowchart: Multidocument 5"/>
          <p:cNvSpPr/>
          <p:nvPr/>
        </p:nvSpPr>
        <p:spPr>
          <a:xfrm>
            <a:off x="714348" y="692696"/>
            <a:ext cx="8178132" cy="2016224"/>
          </a:xfrm>
          <a:prstGeom prst="flowChartMultidocumen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dirty="0">
                <a:solidFill>
                  <a:srgbClr val="FFFF00"/>
                </a:solidFill>
                <a:cs typeface="B Zar" pitchFamily="2" charset="-78"/>
                <a:sym typeface="Wingdings 2"/>
              </a:rPr>
              <a:t>بررسی وضعیت نظام وظیفه پذیرفته </a:t>
            </a:r>
            <a:r>
              <a:rPr lang="fa-IR" sz="3600" b="1" dirty="0" smtClean="0">
                <a:solidFill>
                  <a:srgbClr val="FFFF00"/>
                </a:solidFill>
                <a:cs typeface="B Zar" pitchFamily="2" charset="-78"/>
                <a:sym typeface="Wingdings 2"/>
              </a:rPr>
              <a:t>شدگان</a:t>
            </a:r>
            <a:r>
              <a:rPr lang="en-US" sz="3600" b="1" dirty="0" smtClean="0">
                <a:solidFill>
                  <a:srgbClr val="FFFF00"/>
                </a:solidFill>
                <a:cs typeface="B Zar" pitchFamily="2" charset="-78"/>
                <a:sym typeface="Wingdings 2"/>
              </a:rPr>
              <a:t> </a:t>
            </a:r>
            <a:r>
              <a:rPr lang="fa-IR" sz="3600" b="1" dirty="0" smtClean="0">
                <a:solidFill>
                  <a:srgbClr val="FFFF00"/>
                </a:solidFill>
                <a:cs typeface="B Zar" pitchFamily="2" charset="-78"/>
                <a:sym typeface="Wingdings 2"/>
              </a:rPr>
              <a:t>( جدید) </a:t>
            </a:r>
            <a:endParaRPr lang="fa-IR" sz="3600" b="1" dirty="0">
              <a:solidFill>
                <a:srgbClr val="FFFF00"/>
              </a:solidFill>
              <a:cs typeface="B Zar" pitchFamily="2" charset="-78"/>
            </a:endParaRPr>
          </a:p>
        </p:txBody>
      </p:sp>
      <p:sp>
        <p:nvSpPr>
          <p:cNvPr id="8" name="Flowchart: Multidocument 7"/>
          <p:cNvSpPr/>
          <p:nvPr/>
        </p:nvSpPr>
        <p:spPr>
          <a:xfrm>
            <a:off x="714348" y="3501008"/>
            <a:ext cx="8178132" cy="2088232"/>
          </a:xfrm>
          <a:prstGeom prst="flowChartMultidocumen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dirty="0" smtClean="0">
                <a:solidFill>
                  <a:srgbClr val="FFFF00"/>
                </a:solidFill>
                <a:cs typeface="B Zar" pitchFamily="2" charset="-78"/>
                <a:sym typeface="Wingdings 2"/>
              </a:rPr>
              <a:t>سنوات اولیه و ارفاقی دانشجویان مشمول</a:t>
            </a:r>
            <a:endParaRPr lang="fa-IR" sz="3600" b="1" dirty="0" smtClean="0">
              <a:solidFill>
                <a:srgbClr val="FFFF00"/>
              </a:solidFill>
              <a:cs typeface="B Zar" pitchFamily="2" charset="-78"/>
            </a:endParaRPr>
          </a:p>
        </p:txBody>
      </p:sp>
    </p:spTree>
    <p:extLst>
      <p:ext uri="{BB962C8B-B14F-4D97-AF65-F5344CB8AC3E}">
        <p14:creationId xmlns:p14="http://schemas.microsoft.com/office/powerpoint/2010/main" xmlns="" val="3129538257"/>
      </p:ext>
    </p:extLst>
  </p:cSld>
  <p:clrMapOvr>
    <a:masterClrMapping/>
  </p:clrMapOvr>
  <p:transition>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fa-IR" sz="3000" b="1" dirty="0" smtClean="0">
                <a:solidFill>
                  <a:srgbClr val="FF0000"/>
                </a:solidFill>
                <a:cs typeface="B Zar" pitchFamily="2" charset="-78"/>
              </a:rPr>
              <a:t>شرایط کلی بررسی وضعیت مشمولین</a:t>
            </a:r>
            <a:endParaRPr lang="fa-IR" sz="3000" b="1" dirty="0">
              <a:solidFill>
                <a:srgbClr val="FF0000"/>
              </a:solidFill>
              <a:cs typeface="B Zar" pitchFamily="2" charset="-78"/>
            </a:endParaRPr>
          </a:p>
        </p:txBody>
      </p:sp>
      <p:sp>
        <p:nvSpPr>
          <p:cNvPr id="6" name="Content Placeholder 5"/>
          <p:cNvSpPr>
            <a:spLocks noGrp="1"/>
          </p:cNvSpPr>
          <p:nvPr>
            <p:ph idx="1"/>
          </p:nvPr>
        </p:nvSpPr>
        <p:spPr>
          <a:xfrm>
            <a:off x="107504" y="836712"/>
            <a:ext cx="8856984" cy="5832648"/>
          </a:xfrm>
        </p:spPr>
        <p:txBody>
          <a:bodyPr>
            <a:normAutofit lnSpcReduction="10000"/>
          </a:bodyPr>
          <a:lstStyle/>
          <a:p>
            <a:pPr algn="r">
              <a:buNone/>
            </a:pPr>
            <a:endParaRPr lang="en-US" b="1" dirty="0" smtClean="0"/>
          </a:p>
          <a:p>
            <a:pPr>
              <a:buFont typeface="Wingdings 2" pitchFamily="18" charset="2"/>
              <a:buChar char="õ"/>
            </a:pPr>
            <a:r>
              <a:rPr lang="fa-IR" sz="2000" b="1" dirty="0" smtClean="0">
                <a:cs typeface="B Zar" pitchFamily="2" charset="-78"/>
              </a:rPr>
              <a:t>اطمینان از قبولی دانشجو در رشته و دانشکده مورد نظر (</a:t>
            </a:r>
            <a:r>
              <a:rPr lang="fa-IR" sz="2000" b="1" dirty="0" smtClean="0">
                <a:solidFill>
                  <a:srgbClr val="FF0000"/>
                </a:solidFill>
                <a:cs typeface="B Zar" pitchFamily="2" charset="-78"/>
              </a:rPr>
              <a:t>ثبت نام اینترنتی و ارائه شماره دانشجویی</a:t>
            </a:r>
            <a:r>
              <a:rPr lang="fa-IR" sz="2000" b="1" dirty="0" smtClean="0">
                <a:cs typeface="B Zar" pitchFamily="2" charset="-78"/>
              </a:rPr>
              <a:t>)</a:t>
            </a:r>
            <a:endParaRPr lang="en-US" sz="2000" b="1" dirty="0" smtClean="0">
              <a:cs typeface="B Zar" pitchFamily="2" charset="-78"/>
            </a:endParaRPr>
          </a:p>
          <a:p>
            <a:pPr>
              <a:buFont typeface="Wingdings 2" pitchFamily="18" charset="2"/>
              <a:buChar char="õ"/>
            </a:pPr>
            <a:endParaRPr lang="fa-IR" sz="2000" b="1" dirty="0" smtClean="0">
              <a:cs typeface="B Zar" pitchFamily="2" charset="-78"/>
            </a:endParaRPr>
          </a:p>
          <a:p>
            <a:pPr>
              <a:buFont typeface="Wingdings 2" pitchFamily="18" charset="2"/>
              <a:buChar char="õ"/>
            </a:pPr>
            <a:r>
              <a:rPr lang="fa-IR" sz="2000" b="1" dirty="0" smtClean="0">
                <a:solidFill>
                  <a:srgbClr val="FF0000"/>
                </a:solidFill>
                <a:cs typeface="B Zar" pitchFamily="2" charset="-78"/>
              </a:rPr>
              <a:t>کارشناسی</a:t>
            </a:r>
            <a:r>
              <a:rPr lang="fa-IR" sz="2000" b="1" dirty="0" smtClean="0">
                <a:solidFill>
                  <a:srgbClr val="002060"/>
                </a:solidFill>
                <a:cs typeface="B Zar" pitchFamily="2" charset="-78"/>
              </a:rPr>
              <a:t>: ورود به سن 18 سال </a:t>
            </a:r>
          </a:p>
          <a:p>
            <a:pPr marL="0" indent="0">
              <a:buNone/>
            </a:pPr>
            <a:endParaRPr lang="fa-IR" sz="2000" b="1" dirty="0" smtClean="0">
              <a:solidFill>
                <a:srgbClr val="002060"/>
              </a:solidFill>
              <a:cs typeface="B Zar" pitchFamily="2" charset="-78"/>
            </a:endParaRPr>
          </a:p>
          <a:p>
            <a:pPr>
              <a:buFont typeface="Wingdings 2" pitchFamily="18" charset="2"/>
              <a:buChar char="õ"/>
            </a:pPr>
            <a:r>
              <a:rPr lang="fa-IR" sz="2000" b="1" dirty="0" smtClean="0">
                <a:solidFill>
                  <a:srgbClr val="002060"/>
                </a:solidFill>
                <a:cs typeface="B Zar" pitchFamily="2" charset="-78"/>
              </a:rPr>
              <a:t>برای ورودی نیمسال اول سال 98؛ متولدین 1380/06/31 و ماقبل آن مشمول معافیت تحصیلی می باشند </a:t>
            </a:r>
            <a:r>
              <a:rPr lang="fa-IR" sz="2000" b="1" smtClean="0">
                <a:solidFill>
                  <a:srgbClr val="002060"/>
                </a:solidFill>
                <a:cs typeface="B Zar" pitchFamily="2" charset="-78"/>
              </a:rPr>
              <a:t>برای </a:t>
            </a:r>
            <a:r>
              <a:rPr lang="fa-IR" sz="2000" b="1" smtClean="0">
                <a:solidFill>
                  <a:srgbClr val="002060"/>
                </a:solidFill>
                <a:cs typeface="B Zar" pitchFamily="2" charset="-78"/>
              </a:rPr>
              <a:t>نیمسال </a:t>
            </a:r>
            <a:r>
              <a:rPr lang="fa-IR" sz="2000" b="1" dirty="0" smtClean="0">
                <a:solidFill>
                  <a:srgbClr val="002060"/>
                </a:solidFill>
                <a:cs typeface="B Zar" pitchFamily="2" charset="-78"/>
              </a:rPr>
              <a:t>دوم سال 98؛ متولدین 1380/10/30 و ماقبل آن </a:t>
            </a:r>
          </a:p>
          <a:p>
            <a:pPr>
              <a:buFont typeface="Wingdings 2" pitchFamily="18" charset="2"/>
              <a:buChar char="õ"/>
            </a:pPr>
            <a:endParaRPr lang="fa-IR" sz="2000" b="1" dirty="0">
              <a:solidFill>
                <a:srgbClr val="002060"/>
              </a:solidFill>
              <a:cs typeface="B Zar" pitchFamily="2" charset="-78"/>
            </a:endParaRPr>
          </a:p>
          <a:p>
            <a:pPr>
              <a:buFont typeface="Wingdings 2" pitchFamily="18" charset="2"/>
              <a:buChar char="õ"/>
            </a:pPr>
            <a:r>
              <a:rPr lang="fa-IR" sz="2000" b="1" dirty="0" smtClean="0">
                <a:solidFill>
                  <a:srgbClr val="002060"/>
                </a:solidFill>
                <a:cs typeface="B Zar" pitchFamily="2" charset="-78"/>
              </a:rPr>
              <a:t> معرفی دانشجو در زمان ثبت نام حضوری به مراکز پلیس+10 رشت</a:t>
            </a:r>
          </a:p>
          <a:p>
            <a:pPr>
              <a:buFont typeface="Wingdings 2" pitchFamily="18" charset="2"/>
              <a:buChar char="õ"/>
            </a:pPr>
            <a:endParaRPr lang="fa-IR" sz="2000" b="1" dirty="0" smtClean="0">
              <a:solidFill>
                <a:srgbClr val="002060"/>
              </a:solidFill>
              <a:cs typeface="B Zar" pitchFamily="2" charset="-78"/>
            </a:endParaRPr>
          </a:p>
          <a:p>
            <a:pPr marL="0" indent="0">
              <a:buNone/>
            </a:pPr>
            <a:endParaRPr lang="fa-IR" sz="2000" b="1" dirty="0" smtClean="0">
              <a:solidFill>
                <a:srgbClr val="002060"/>
              </a:solidFill>
              <a:cs typeface="B Zar" pitchFamily="2" charset="-78"/>
            </a:endParaRPr>
          </a:p>
          <a:p>
            <a:pPr>
              <a:buFont typeface="Wingdings 2" pitchFamily="18" charset="2"/>
              <a:buChar char="õ"/>
            </a:pPr>
            <a:r>
              <a:rPr lang="fa-IR" sz="2000" b="1" dirty="0" smtClean="0">
                <a:solidFill>
                  <a:srgbClr val="FF0000"/>
                </a:solidFill>
                <a:cs typeface="B Zar" pitchFamily="2" charset="-78"/>
              </a:rPr>
              <a:t>ارشد و دکتری</a:t>
            </a:r>
            <a:r>
              <a:rPr lang="fa-IR" sz="2000" b="1" dirty="0" smtClean="0">
                <a:solidFill>
                  <a:srgbClr val="002060"/>
                </a:solidFill>
                <a:cs typeface="B Zar" pitchFamily="2" charset="-78"/>
              </a:rPr>
              <a:t>: ملاک سپری نشدن فرصت یک ساله از تاریخ فارغ التحصیلی مقطع قبلی </a:t>
            </a:r>
          </a:p>
          <a:p>
            <a:pPr>
              <a:buFont typeface="Wingdings 2" pitchFamily="18" charset="2"/>
              <a:buChar char="õ"/>
            </a:pPr>
            <a:endParaRPr lang="fa-IR" sz="2000" b="1" dirty="0">
              <a:solidFill>
                <a:srgbClr val="002060"/>
              </a:solidFill>
              <a:cs typeface="B Zar" pitchFamily="2" charset="-78"/>
            </a:endParaRPr>
          </a:p>
          <a:p>
            <a:pPr algn="just">
              <a:buFont typeface="Wingdings 2" pitchFamily="18" charset="2"/>
              <a:buChar char="õ"/>
            </a:pPr>
            <a:endParaRPr lang="fa-IR" sz="2000" b="1" dirty="0">
              <a:solidFill>
                <a:srgbClr val="002060"/>
              </a:solidFill>
              <a:cs typeface="B Zar" pitchFamily="2" charset="-78"/>
            </a:endParaRPr>
          </a:p>
          <a:p>
            <a:pPr>
              <a:buNone/>
            </a:pPr>
            <a:r>
              <a:rPr lang="en-US" sz="2000" b="1" dirty="0" smtClean="0">
                <a:solidFill>
                  <a:srgbClr val="002060"/>
                </a:solidFill>
                <a:cs typeface="B Zar" pitchFamily="2" charset="-78"/>
              </a:rPr>
              <a:t>   </a:t>
            </a:r>
            <a:endParaRPr lang="fa-IR" sz="2000" b="1" dirty="0" smtClean="0">
              <a:solidFill>
                <a:srgbClr val="002060"/>
              </a:solidFill>
              <a:cs typeface="B Zar" pitchFamily="2" charset="-78"/>
            </a:endParaRPr>
          </a:p>
          <a:p>
            <a:pPr>
              <a:buNone/>
            </a:pPr>
            <a:endParaRPr lang="fa-IR" sz="2000" b="1" dirty="0" smtClean="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sym typeface="Wingdings 2"/>
            </a:endParaRPr>
          </a:p>
          <a:p>
            <a:pPr>
              <a:buFont typeface="Wingdings 2" pitchFamily="18" charset="2"/>
              <a:buChar char="õ"/>
            </a:pPr>
            <a:endParaRPr lang="fa-IR" sz="2000" b="1" dirty="0" smtClean="0">
              <a:solidFill>
                <a:srgbClr val="002060"/>
              </a:solidFill>
              <a:cs typeface="B Zar" pitchFamily="2" charset="-78"/>
              <a:sym typeface="Wingdings 2"/>
            </a:endParaRPr>
          </a:p>
          <a:p>
            <a:pPr>
              <a:buNone/>
            </a:pPr>
            <a:endParaRPr lang="fa-IR" sz="2000" b="1" dirty="0" smtClean="0">
              <a:solidFill>
                <a:srgbClr val="002060"/>
              </a:solidFill>
              <a:cs typeface="B Zar" pitchFamily="2" charset="-78"/>
              <a:sym typeface="Wingdings 2"/>
            </a:endParaRPr>
          </a:p>
        </p:txBody>
      </p:sp>
    </p:spTree>
    <p:extLst>
      <p:ext uri="{BB962C8B-B14F-4D97-AF65-F5344CB8AC3E}">
        <p14:creationId xmlns:p14="http://schemas.microsoft.com/office/powerpoint/2010/main" xmlns="" val="272858200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a-IR" b="1" dirty="0" smtClean="0">
                <a:cs typeface="0 Compset Bold" pitchFamily="2" charset="-78"/>
              </a:rPr>
              <a:t>فرم تعهد برای </a:t>
            </a:r>
            <a:r>
              <a:rPr lang="fa-IR" b="1" dirty="0" smtClean="0">
                <a:solidFill>
                  <a:srgbClr val="FF0000"/>
                </a:solidFill>
                <a:cs typeface="0 Compset Bold" pitchFamily="2" charset="-78"/>
              </a:rPr>
              <a:t>ارشد </a:t>
            </a:r>
            <a:r>
              <a:rPr lang="fa-IR" b="1" dirty="0" smtClean="0">
                <a:cs typeface="0 Compset Bold" pitchFamily="2" charset="-78"/>
              </a:rPr>
              <a:t>و</a:t>
            </a:r>
            <a:r>
              <a:rPr lang="fa-IR" b="1" dirty="0" smtClean="0">
                <a:solidFill>
                  <a:srgbClr val="FF0000"/>
                </a:solidFill>
                <a:cs typeface="0 Compset Bold" pitchFamily="2" charset="-78"/>
              </a:rPr>
              <a:t> دکتری</a:t>
            </a:r>
            <a:endParaRPr lang="en-US" b="1" dirty="0">
              <a:solidFill>
                <a:srgbClr val="FF0000"/>
              </a:solidFill>
              <a:cs typeface="0 Compset Bold" pitchFamily="2" charset="-78"/>
            </a:endParaRPr>
          </a:p>
        </p:txBody>
      </p:sp>
      <p:sp>
        <p:nvSpPr>
          <p:cNvPr id="3" name="Content Placeholder 2"/>
          <p:cNvSpPr>
            <a:spLocks noGrp="1"/>
          </p:cNvSpPr>
          <p:nvPr>
            <p:ph idx="1"/>
          </p:nvPr>
        </p:nvSpPr>
        <p:spPr>
          <a:xfrm>
            <a:off x="179512" y="980728"/>
            <a:ext cx="8784976" cy="5688632"/>
          </a:xfrm>
        </p:spPr>
        <p:txBody>
          <a:bodyPr>
            <a:normAutofit fontScale="70000" lnSpcReduction="20000"/>
          </a:bodyPr>
          <a:lstStyle/>
          <a:p>
            <a:pPr marL="0" indent="0" algn="ctr">
              <a:lnSpc>
                <a:spcPct val="110000"/>
              </a:lnSpc>
              <a:buNone/>
            </a:pPr>
            <a:endParaRPr lang="fa-IR" dirty="0" smtClean="0">
              <a:cs typeface="B Zar" pitchFamily="2" charset="-78"/>
            </a:endParaRPr>
          </a:p>
          <a:p>
            <a:pPr marL="0" indent="0" algn="just">
              <a:lnSpc>
                <a:spcPct val="110000"/>
              </a:lnSpc>
              <a:buNone/>
            </a:pPr>
            <a:r>
              <a:rPr lang="ar-SA" dirty="0" smtClean="0">
                <a:cs typeface="B Lotus" panose="00000400000000000000" pitchFamily="2" charset="-78"/>
              </a:rPr>
              <a:t>اينجانب</a:t>
            </a:r>
            <a:r>
              <a:rPr lang="ar-SA" dirty="0">
                <a:cs typeface="B Lotus" panose="00000400000000000000" pitchFamily="2" charset="-78"/>
              </a:rPr>
              <a:t>................................ فرزند................. پذيرفته شده رشته......................مقطع</a:t>
            </a:r>
            <a:r>
              <a:rPr lang="fa-IR" dirty="0">
                <a:cs typeface="B Lotus" panose="00000400000000000000" pitchFamily="2" charset="-78"/>
              </a:rPr>
              <a:t> </a:t>
            </a:r>
            <a:r>
              <a:rPr lang="fa-IR" dirty="0">
                <a:solidFill>
                  <a:srgbClr val="FF0000"/>
                </a:solidFill>
                <a:cs typeface="B Lotus" panose="00000400000000000000" pitchFamily="2" charset="-78"/>
              </a:rPr>
              <a:t>کارشناسی ارشد</a:t>
            </a:r>
            <a:r>
              <a:rPr lang="fa-IR" dirty="0">
                <a:cs typeface="B Lotus" panose="00000400000000000000" pitchFamily="2" charset="-78"/>
              </a:rPr>
              <a:t>/ </a:t>
            </a:r>
            <a:r>
              <a:rPr lang="fa-IR" dirty="0">
                <a:solidFill>
                  <a:srgbClr val="FF0000"/>
                </a:solidFill>
                <a:cs typeface="B Lotus" panose="00000400000000000000" pitchFamily="2" charset="-78"/>
              </a:rPr>
              <a:t>دکتری</a:t>
            </a:r>
            <a:r>
              <a:rPr lang="fa-IR" dirty="0">
                <a:cs typeface="B Lotus" panose="00000400000000000000" pitchFamily="2" charset="-78"/>
              </a:rPr>
              <a:t> </a:t>
            </a:r>
            <a:r>
              <a:rPr lang="ar-SA" dirty="0">
                <a:cs typeface="B Lotus" panose="00000400000000000000" pitchFamily="2" charset="-78"/>
              </a:rPr>
              <a:t>دوره روزانه/شبانه ورودي </a:t>
            </a:r>
            <a:r>
              <a:rPr lang="ar-SA" b="1" u="sng" dirty="0" smtClean="0">
                <a:solidFill>
                  <a:srgbClr val="FF0000"/>
                </a:solidFill>
                <a:cs typeface="B Lotus" panose="00000400000000000000" pitchFamily="2" charset="-78"/>
              </a:rPr>
              <a:t>9</a:t>
            </a:r>
            <a:r>
              <a:rPr lang="fa-IR" b="1" u="sng" dirty="0" smtClean="0">
                <a:solidFill>
                  <a:srgbClr val="FF0000"/>
                </a:solidFill>
                <a:cs typeface="B Lotus" panose="00000400000000000000" pitchFamily="2" charset="-78"/>
              </a:rPr>
              <a:t>8</a:t>
            </a:r>
            <a:r>
              <a:rPr lang="ar-SA" b="1" u="sng" dirty="0" smtClean="0">
                <a:solidFill>
                  <a:srgbClr val="FF0000"/>
                </a:solidFill>
                <a:cs typeface="B Lotus" panose="00000400000000000000" pitchFamily="2" charset="-78"/>
              </a:rPr>
              <a:t> </a:t>
            </a:r>
            <a:r>
              <a:rPr lang="ar-SA" dirty="0">
                <a:cs typeface="B Lotus" panose="00000400000000000000" pitchFamily="2" charset="-78"/>
              </a:rPr>
              <a:t>این </a:t>
            </a:r>
            <a:r>
              <a:rPr lang="ar-SA" dirty="0" smtClean="0">
                <a:cs typeface="B Lotus" panose="00000400000000000000" pitchFamily="2" charset="-78"/>
              </a:rPr>
              <a:t>دانشکده</a:t>
            </a:r>
            <a:r>
              <a:rPr lang="fa-IR" dirty="0" smtClean="0">
                <a:cs typeface="B Lotus" panose="00000400000000000000" pitchFamily="2" charset="-78"/>
              </a:rPr>
              <a:t>،</a:t>
            </a:r>
            <a:r>
              <a:rPr lang="ar-SA" dirty="0" smtClean="0">
                <a:cs typeface="B Lotus" panose="00000400000000000000" pitchFamily="2" charset="-78"/>
              </a:rPr>
              <a:t> </a:t>
            </a:r>
            <a:r>
              <a:rPr lang="ar-SA" dirty="0">
                <a:cs typeface="B Lotus" panose="00000400000000000000" pitchFamily="2" charset="-78"/>
              </a:rPr>
              <a:t>متعهد مي شو</a:t>
            </a:r>
            <a:r>
              <a:rPr lang="fa-IR" dirty="0">
                <a:cs typeface="B Lotus" panose="00000400000000000000" pitchFamily="2" charset="-78"/>
              </a:rPr>
              <a:t>م </a:t>
            </a:r>
            <a:r>
              <a:rPr lang="ar-SA" dirty="0">
                <a:cs typeface="B Lotus" panose="00000400000000000000" pitchFamily="2" charset="-78"/>
              </a:rPr>
              <a:t>حداکثر تاتاریخ </a:t>
            </a:r>
            <a:r>
              <a:rPr lang="fa-IR" b="1" u="sng" dirty="0" smtClean="0">
                <a:solidFill>
                  <a:srgbClr val="FF0000"/>
                </a:solidFill>
                <a:cs typeface="B Lotus" panose="00000400000000000000" pitchFamily="2" charset="-78"/>
              </a:rPr>
              <a:t>1398/07/30</a:t>
            </a:r>
            <a:r>
              <a:rPr lang="ar-SA" dirty="0" smtClean="0">
                <a:cs typeface="B Lotus" panose="00000400000000000000" pitchFamily="2" charset="-78"/>
              </a:rPr>
              <a:t> </a:t>
            </a:r>
            <a:r>
              <a:rPr lang="ar-SA" dirty="0">
                <a:cs typeface="B Lotus" panose="00000400000000000000" pitchFamily="2" charset="-78"/>
              </a:rPr>
              <a:t>با در دست داشتن اصل نامه ابطال معافیت تحصیلی مقطع قبلی جهت اخذ برگ درخواست معافیت تحصیلی به امور مشمولین دانشکده مراجعه نموده و نتیجه (وصول مجوز ثبت نام موقت ازمراکز پلیس +10 شهر رشت یا نامه ممانعت از تحصیل) را به </a:t>
            </a:r>
            <a:r>
              <a:rPr lang="ar-SA" b="1" u="sng" dirty="0">
                <a:cs typeface="B Lotus" panose="00000400000000000000" pitchFamily="2" charset="-78"/>
              </a:rPr>
              <a:t>امور مشمولین دانشکده</a:t>
            </a:r>
            <a:r>
              <a:rPr lang="ar-SA" dirty="0">
                <a:cs typeface="B Lotus" panose="00000400000000000000" pitchFamily="2" charset="-78"/>
              </a:rPr>
              <a:t> تحویل نمایم، در غیر اینصورت دانشکده مجاز به حذف ثبت نام موقت اینجانب می باشد وعواقب قانونی ناشي از عدم ثبت نام قطعی وبروز هرگونه مشکل شامل جلوگيري از حضور در کلاس، امتحانات پايان ترم و غيبت غيرموجه را برعهده مي گيرم و حق هرگونه اعتراضي را از خود سلب و ساقط مي نمايم. 	</a:t>
            </a:r>
            <a:r>
              <a:rPr lang="ar-SA" dirty="0"/>
              <a:t>           </a:t>
            </a:r>
            <a:endParaRPr lang="en-US" dirty="0"/>
          </a:p>
          <a:p>
            <a:pPr marL="0" indent="0" algn="just">
              <a:buNone/>
            </a:pPr>
            <a:r>
              <a:rPr lang="en-US" dirty="0"/>
              <a:t>  </a:t>
            </a:r>
            <a:endParaRPr lang="fa-IR" dirty="0" smtClean="0"/>
          </a:p>
          <a:p>
            <a:pPr marL="0" indent="0" algn="just">
              <a:buNone/>
            </a:pPr>
            <a:r>
              <a:rPr lang="en-US" dirty="0" smtClean="0"/>
              <a:t>                                                         </a:t>
            </a:r>
            <a:r>
              <a:rPr lang="ar-SA" sz="3100" dirty="0">
                <a:cs typeface="B Lotus" panose="00000400000000000000" pitchFamily="2" charset="-78"/>
              </a:rPr>
              <a:t>تاريخ وامضاء دانشجو</a:t>
            </a:r>
            <a:r>
              <a:rPr lang="en-US" sz="3100" dirty="0">
                <a:cs typeface="B Lotus" panose="00000400000000000000" pitchFamily="2" charset="-78"/>
              </a:rPr>
              <a:t> </a:t>
            </a:r>
            <a:r>
              <a:rPr lang="ar-SA" sz="3100" dirty="0">
                <a:cs typeface="B Lotus" panose="00000400000000000000" pitchFamily="2" charset="-78"/>
              </a:rPr>
              <a:t>         </a:t>
            </a:r>
            <a:endParaRPr lang="en-US" sz="3100" dirty="0">
              <a:cs typeface="B Lotus" panose="00000400000000000000" pitchFamily="2" charset="-78"/>
            </a:endParaRPr>
          </a:p>
          <a:p>
            <a:pPr marL="0" indent="0" algn="just">
              <a:buNone/>
            </a:pPr>
            <a:endParaRPr lang="en-US" b="1" dirty="0">
              <a:solidFill>
                <a:srgbClr val="FF0000"/>
              </a:solidFill>
            </a:endParaRPr>
          </a:p>
          <a:p>
            <a:pPr marL="0" indent="0" algn="just">
              <a:buNone/>
            </a:pPr>
            <a:r>
              <a:rPr lang="fa-IR" b="1" dirty="0"/>
              <a:t>رونوشت</a:t>
            </a:r>
            <a:r>
              <a:rPr lang="fa-IR" b="1" dirty="0">
                <a:solidFill>
                  <a:srgbClr val="FF0000"/>
                </a:solidFill>
              </a:rPr>
              <a:t>: دانشجوجهت اطلاع و پی گیری+ امورمشمولین دانشکده </a:t>
            </a:r>
            <a:r>
              <a:rPr lang="ar-SA" dirty="0">
                <a:solidFill>
                  <a:srgbClr val="FF0000"/>
                </a:solidFill>
              </a:rPr>
              <a:t>     </a:t>
            </a:r>
            <a:endParaRPr lang="en-US" dirty="0">
              <a:solidFill>
                <a:srgbClr val="FF0000"/>
              </a:solidFill>
            </a:endParaRPr>
          </a:p>
          <a:p>
            <a:pPr marL="0" indent="0" algn="just">
              <a:buNone/>
            </a:pPr>
            <a:r>
              <a:rPr lang="ar-SA" dirty="0">
                <a:solidFill>
                  <a:srgbClr val="FF0000"/>
                </a:solidFill>
              </a:rPr>
              <a:t>              </a:t>
            </a:r>
            <a:endParaRPr lang="en-US" dirty="0">
              <a:solidFill>
                <a:srgbClr val="FF0000"/>
              </a:solidFill>
            </a:endParaRPr>
          </a:p>
          <a:p>
            <a:pPr marL="0" indent="0" algn="just">
              <a:buNone/>
            </a:pPr>
            <a:r>
              <a:rPr lang="fa-IR" sz="2900" b="1" dirty="0">
                <a:solidFill>
                  <a:srgbClr val="FF0000"/>
                </a:solidFill>
                <a:cs typeface="B Lotus" pitchFamily="2" charset="-78"/>
              </a:rPr>
              <a:t>توضیح</a:t>
            </a:r>
            <a:r>
              <a:rPr lang="fa-IR" sz="2900" b="1" dirty="0">
                <a:cs typeface="B Lotus" pitchFamily="2" charset="-78"/>
              </a:rPr>
              <a:t>: در صورت عدم ارائه مجوز ثبت نام تاتاریخ فوق، وضعیت محروم از تحصیل به دلیل مشکل نظام وظیفه توسط کارشناس مشمولین</a:t>
            </a:r>
            <a:r>
              <a:rPr lang="en-US" sz="2900" b="1" dirty="0">
                <a:cs typeface="B Lotus" pitchFamily="2" charset="-78"/>
              </a:rPr>
              <a:t> </a:t>
            </a:r>
            <a:r>
              <a:rPr lang="fa-IR" sz="2900" b="1" dirty="0">
                <a:cs typeface="B Lotus" pitchFamily="2" charset="-78"/>
              </a:rPr>
              <a:t>دانشکده در سامانه آموزشی ثبت خواهد شد.</a:t>
            </a:r>
            <a:endParaRPr lang="fa-IR" sz="2900" b="1" dirty="0">
              <a:solidFill>
                <a:srgbClr val="002060"/>
              </a:solidFill>
              <a:cs typeface="B Lotus" pitchFamily="2" charset="-78"/>
              <a:sym typeface="Wingdings 2"/>
            </a:endParaRPr>
          </a:p>
          <a:p>
            <a:endParaRPr lang="en-US" dirty="0"/>
          </a:p>
        </p:txBody>
      </p:sp>
    </p:spTree>
    <p:extLst>
      <p:ext uri="{BB962C8B-B14F-4D97-AF65-F5344CB8AC3E}">
        <p14:creationId xmlns:p14="http://schemas.microsoft.com/office/powerpoint/2010/main" xmlns="" val="4117137723"/>
      </p:ext>
    </p:extLst>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fa-IR" sz="3000" b="1" dirty="0" smtClean="0">
                <a:solidFill>
                  <a:srgbClr val="FF0000"/>
                </a:solidFill>
                <a:cs typeface="B Zar" pitchFamily="2" charset="-78"/>
              </a:rPr>
              <a:t>نکات اساسی در بررسی وضعیت مشمولین</a:t>
            </a:r>
            <a:endParaRPr lang="fa-IR" sz="3000" b="1" dirty="0">
              <a:solidFill>
                <a:srgbClr val="FF0000"/>
              </a:solidFill>
              <a:cs typeface="B Zar" pitchFamily="2" charset="-78"/>
            </a:endParaRPr>
          </a:p>
        </p:txBody>
      </p:sp>
      <p:sp>
        <p:nvSpPr>
          <p:cNvPr id="6" name="Content Placeholder 5"/>
          <p:cNvSpPr>
            <a:spLocks noGrp="1"/>
          </p:cNvSpPr>
          <p:nvPr>
            <p:ph idx="1"/>
          </p:nvPr>
        </p:nvSpPr>
        <p:spPr>
          <a:xfrm>
            <a:off x="107504" y="620688"/>
            <a:ext cx="8856984" cy="6237312"/>
          </a:xfrm>
        </p:spPr>
        <p:txBody>
          <a:bodyPr>
            <a:normAutofit fontScale="85000" lnSpcReduction="20000"/>
          </a:bodyPr>
          <a:lstStyle/>
          <a:p>
            <a:pPr algn="r">
              <a:buNone/>
            </a:pPr>
            <a:endParaRPr lang="fa-IR" b="1" dirty="0"/>
          </a:p>
          <a:p>
            <a:pPr algn="r">
              <a:buNone/>
            </a:pPr>
            <a:endParaRPr lang="en-US" b="1" dirty="0" smtClean="0"/>
          </a:p>
          <a:p>
            <a:pPr>
              <a:buFont typeface="Wingdings 2" pitchFamily="18" charset="2"/>
              <a:buChar char="õ"/>
            </a:pPr>
            <a:r>
              <a:rPr lang="fa-IR" sz="2200" b="1" dirty="0">
                <a:cs typeface="B Zar" pitchFamily="2" charset="-78"/>
              </a:rPr>
              <a:t>دانشجویان </a:t>
            </a:r>
            <a:r>
              <a:rPr lang="fa-IR" sz="2200" b="1" u="sng" dirty="0">
                <a:solidFill>
                  <a:srgbClr val="FF0000"/>
                </a:solidFill>
                <a:cs typeface="B Zar" pitchFamily="2" charset="-78"/>
              </a:rPr>
              <a:t>کارشناسی</a:t>
            </a:r>
            <a:r>
              <a:rPr lang="fa-IR" sz="2200" b="1" dirty="0">
                <a:cs typeface="B Zar" pitchFamily="2" charset="-78"/>
              </a:rPr>
              <a:t> مشمول تعهد یک ماهه </a:t>
            </a:r>
            <a:r>
              <a:rPr lang="fa-IR" sz="2200" b="1" u="sng" dirty="0">
                <a:solidFill>
                  <a:srgbClr val="FF0000"/>
                </a:solidFill>
                <a:cs typeface="B Zar" pitchFamily="2" charset="-78"/>
              </a:rPr>
              <a:t>نمی </a:t>
            </a:r>
            <a:r>
              <a:rPr lang="fa-IR" sz="2200" b="1" u="sng" dirty="0" smtClean="0">
                <a:solidFill>
                  <a:srgbClr val="FF0000"/>
                </a:solidFill>
                <a:cs typeface="B Zar" pitchFamily="2" charset="-78"/>
              </a:rPr>
              <a:t>باشند.</a:t>
            </a:r>
          </a:p>
          <a:p>
            <a:pPr>
              <a:buFont typeface="Wingdings 2" pitchFamily="18" charset="2"/>
              <a:buChar char="õ"/>
            </a:pPr>
            <a:endParaRPr lang="en-US" sz="2200" b="1" dirty="0">
              <a:cs typeface="B Zar" pitchFamily="2" charset="-78"/>
            </a:endParaRPr>
          </a:p>
          <a:p>
            <a:pPr>
              <a:buFont typeface="Wingdings 2" pitchFamily="18" charset="2"/>
              <a:buChar char="õ"/>
            </a:pPr>
            <a:endParaRPr lang="en-US" sz="2200" b="1" dirty="0">
              <a:cs typeface="B Zar" pitchFamily="2" charset="-78"/>
            </a:endParaRPr>
          </a:p>
          <a:p>
            <a:pPr>
              <a:buFont typeface="Wingdings 2" pitchFamily="18" charset="2"/>
              <a:buChar char="õ"/>
            </a:pPr>
            <a:r>
              <a:rPr lang="fa-IR" sz="2200" b="1" u="sng" dirty="0" smtClean="0">
                <a:solidFill>
                  <a:srgbClr val="FF0000"/>
                </a:solidFill>
                <a:cs typeface="B Zar" pitchFamily="2" charset="-78"/>
              </a:rPr>
              <a:t>عدم درخواست </a:t>
            </a:r>
            <a:r>
              <a:rPr lang="fa-IR" sz="2200" b="1" dirty="0" smtClean="0">
                <a:cs typeface="B Zar" pitchFamily="2" charset="-78"/>
              </a:rPr>
              <a:t>معافیت تحصیلی برای فارغ التحصیلان </a:t>
            </a:r>
            <a:r>
              <a:rPr lang="fa-IR" sz="2200" b="1" u="sng" dirty="0" smtClean="0">
                <a:solidFill>
                  <a:srgbClr val="FF0000"/>
                </a:solidFill>
                <a:cs typeface="B Zar" pitchFamily="2" charset="-78"/>
              </a:rPr>
              <a:t>کاردانی پیوسته</a:t>
            </a:r>
            <a:r>
              <a:rPr lang="fa-IR" sz="2200" b="1" dirty="0" smtClean="0">
                <a:cs typeface="B Zar" pitchFamily="2" charset="-78"/>
              </a:rPr>
              <a:t>، </a:t>
            </a:r>
            <a:r>
              <a:rPr lang="fa-IR" sz="2200" b="1" u="sng" dirty="0" smtClean="0">
                <a:solidFill>
                  <a:srgbClr val="FF0000"/>
                </a:solidFill>
                <a:cs typeface="B Zar" pitchFamily="2" charset="-78"/>
              </a:rPr>
              <a:t>اخراجی </a:t>
            </a:r>
            <a:r>
              <a:rPr lang="fa-IR" sz="2200" b="1" dirty="0" smtClean="0">
                <a:cs typeface="B Zar" pitchFamily="2" charset="-78"/>
              </a:rPr>
              <a:t>و</a:t>
            </a:r>
            <a:r>
              <a:rPr lang="fa-IR" sz="2200" b="1" u="sng" dirty="0" smtClean="0">
                <a:solidFill>
                  <a:srgbClr val="FF0000"/>
                </a:solidFill>
                <a:cs typeface="B Zar" pitchFamily="2" charset="-78"/>
              </a:rPr>
              <a:t> انصرافی </a:t>
            </a:r>
            <a:r>
              <a:rPr lang="fa-IR" sz="2200" b="1" u="sng" dirty="0" smtClean="0">
                <a:cs typeface="B Zar" pitchFamily="2" charset="-78"/>
              </a:rPr>
              <a:t>(</a:t>
            </a:r>
            <a:r>
              <a:rPr lang="fa-IR" sz="2200" b="1" dirty="0" smtClean="0">
                <a:cs typeface="B Zar" pitchFamily="2" charset="-78"/>
              </a:rPr>
              <a:t>فرجه یک سال )</a:t>
            </a:r>
            <a:endParaRPr lang="fa-IR" sz="2200" b="1" dirty="0">
              <a:cs typeface="B Zar" pitchFamily="2" charset="-78"/>
            </a:endParaRPr>
          </a:p>
          <a:p>
            <a:pPr>
              <a:buFont typeface="Wingdings 2" pitchFamily="18" charset="2"/>
              <a:buChar char="õ"/>
            </a:pPr>
            <a:endParaRPr lang="fa-IR" sz="2200" b="1" dirty="0">
              <a:cs typeface="B Zar" pitchFamily="2" charset="-78"/>
            </a:endParaRPr>
          </a:p>
          <a:p>
            <a:pPr>
              <a:buFont typeface="Wingdings 2" pitchFamily="18" charset="2"/>
              <a:buChar char="õ"/>
            </a:pPr>
            <a:endParaRPr lang="fa-IR" sz="2200" b="1" dirty="0">
              <a:cs typeface="B Zar" pitchFamily="2" charset="-78"/>
            </a:endParaRPr>
          </a:p>
          <a:p>
            <a:pPr>
              <a:buFont typeface="Wingdings 2" pitchFamily="18" charset="2"/>
              <a:buChar char="õ"/>
            </a:pPr>
            <a:r>
              <a:rPr lang="fa-IR" sz="2200" b="1" u="sng" dirty="0">
                <a:solidFill>
                  <a:srgbClr val="FF0000"/>
                </a:solidFill>
                <a:cs typeface="B Zar" pitchFamily="2" charset="-78"/>
              </a:rPr>
              <a:t>عدم درخواست </a:t>
            </a:r>
            <a:r>
              <a:rPr lang="fa-IR" sz="2200" b="1" dirty="0">
                <a:cs typeface="B Zar" pitchFamily="2" charset="-78"/>
              </a:rPr>
              <a:t>معافیت تحصیلی برای پذیرفته شدگان با </a:t>
            </a:r>
            <a:r>
              <a:rPr lang="fa-IR" sz="2200" b="1" u="sng" dirty="0">
                <a:solidFill>
                  <a:srgbClr val="FF0000"/>
                </a:solidFill>
                <a:cs typeface="B Zar" pitchFamily="2" charset="-78"/>
              </a:rPr>
              <a:t>سهمیه استعداد </a:t>
            </a:r>
            <a:r>
              <a:rPr lang="fa-IR" sz="2200" b="1" u="sng" dirty="0" smtClean="0">
                <a:solidFill>
                  <a:srgbClr val="FF0000"/>
                </a:solidFill>
                <a:cs typeface="B Zar" pitchFamily="2" charset="-78"/>
              </a:rPr>
              <a:t>درخشان</a:t>
            </a:r>
            <a:endParaRPr lang="fa-IR" sz="2200" b="1" u="sng" dirty="0">
              <a:solidFill>
                <a:srgbClr val="FF0000"/>
              </a:solidFill>
              <a:cs typeface="B Zar" pitchFamily="2" charset="-78"/>
            </a:endParaRPr>
          </a:p>
          <a:p>
            <a:pPr>
              <a:buFont typeface="Wingdings 2" pitchFamily="18" charset="2"/>
              <a:buChar char="õ"/>
            </a:pPr>
            <a:endParaRPr lang="fa-IR" sz="2000" b="1" dirty="0">
              <a:cs typeface="B Zar" pitchFamily="2" charset="-78"/>
            </a:endParaRPr>
          </a:p>
          <a:p>
            <a:pPr>
              <a:buFont typeface="Wingdings 2" pitchFamily="18" charset="2"/>
              <a:buChar char="õ"/>
            </a:pPr>
            <a:r>
              <a:rPr lang="fa-IR" sz="2000" b="1" dirty="0" smtClean="0">
                <a:cs typeface="B Zar" pitchFamily="2" charset="-78"/>
              </a:rPr>
              <a:t> </a:t>
            </a:r>
          </a:p>
          <a:p>
            <a:pPr>
              <a:buFont typeface="Wingdings 2" pitchFamily="18" charset="2"/>
              <a:buChar char="õ"/>
            </a:pPr>
            <a:r>
              <a:rPr lang="fa-IR" sz="2200" b="1" dirty="0" smtClean="0">
                <a:cs typeface="B Zar" pitchFamily="2" charset="-78"/>
              </a:rPr>
              <a:t>ملاک ثبت تاریخ شروع به تحصیل؛ نیمسال ورودی </a:t>
            </a:r>
            <a:r>
              <a:rPr lang="fa-IR" sz="2200" b="1" smtClean="0">
                <a:cs typeface="B Zar" pitchFamily="2" charset="-78"/>
              </a:rPr>
              <a:t>دانشجو است.</a:t>
            </a:r>
            <a:endParaRPr lang="fa-IR" sz="2000" b="1" dirty="0">
              <a:cs typeface="B Zar" pitchFamily="2" charset="-78"/>
            </a:endParaRPr>
          </a:p>
          <a:p>
            <a:pPr marL="0" indent="0">
              <a:buNone/>
            </a:pPr>
            <a:endParaRPr lang="fa-IR" sz="2000" b="1" dirty="0" smtClean="0">
              <a:cs typeface="B Zar" pitchFamily="2" charset="-78"/>
            </a:endParaRPr>
          </a:p>
          <a:p>
            <a:pPr>
              <a:buFont typeface="Wingdings 2" pitchFamily="18" charset="2"/>
              <a:buChar char="õ"/>
            </a:pPr>
            <a:endParaRPr lang="fa-IR" sz="2000" b="1" dirty="0">
              <a:solidFill>
                <a:srgbClr val="002060"/>
              </a:solidFill>
              <a:cs typeface="B Zar" pitchFamily="2" charset="-78"/>
            </a:endParaRPr>
          </a:p>
          <a:p>
            <a:pPr>
              <a:buFont typeface="Wingdings 2" pitchFamily="18" charset="2"/>
              <a:buChar char="õ"/>
            </a:pPr>
            <a:r>
              <a:rPr lang="fa-IR" sz="2200" b="1" dirty="0" smtClean="0">
                <a:cs typeface="B Zar" pitchFamily="2" charset="-78"/>
              </a:rPr>
              <a:t>رشته های تحصیلی نیمسال </a:t>
            </a:r>
            <a:r>
              <a:rPr lang="fa-IR" sz="2200" b="1" u="sng" dirty="0" smtClean="0">
                <a:solidFill>
                  <a:srgbClr val="FF0000"/>
                </a:solidFill>
                <a:cs typeface="B Zar" pitchFamily="2" charset="-78"/>
              </a:rPr>
              <a:t>دوم</a:t>
            </a:r>
            <a:r>
              <a:rPr lang="fa-IR" sz="2200" b="1" dirty="0" smtClean="0">
                <a:cs typeface="B Zar" pitchFamily="2" charset="-78"/>
              </a:rPr>
              <a:t> شامل: رشته </a:t>
            </a:r>
            <a:r>
              <a:rPr lang="fa-IR" sz="2200" b="1" dirty="0" smtClean="0">
                <a:solidFill>
                  <a:srgbClr val="FF0000"/>
                </a:solidFill>
                <a:cs typeface="B Zar" pitchFamily="2" charset="-78"/>
              </a:rPr>
              <a:t>نقاشی</a:t>
            </a:r>
            <a:r>
              <a:rPr lang="fa-IR" sz="2200" b="1" dirty="0" smtClean="0">
                <a:cs typeface="B Zar" pitchFamily="2" charset="-78"/>
              </a:rPr>
              <a:t>- </a:t>
            </a:r>
            <a:r>
              <a:rPr lang="fa-IR" sz="2200" b="1" dirty="0" smtClean="0">
                <a:solidFill>
                  <a:srgbClr val="FF0000"/>
                </a:solidFill>
                <a:cs typeface="B Zar" pitchFamily="2" charset="-78"/>
              </a:rPr>
              <a:t>ارتباط تصویری </a:t>
            </a:r>
            <a:r>
              <a:rPr lang="fa-IR" sz="2200" b="1" dirty="0" smtClean="0">
                <a:cs typeface="B Zar" pitchFamily="2" charset="-78"/>
              </a:rPr>
              <a:t>-</a:t>
            </a:r>
            <a:r>
              <a:rPr lang="fa-IR" sz="2200" b="1" dirty="0" smtClean="0">
                <a:solidFill>
                  <a:srgbClr val="FF0000"/>
                </a:solidFill>
                <a:cs typeface="B Zar" pitchFamily="2" charset="-78"/>
              </a:rPr>
              <a:t>مهندسی</a:t>
            </a:r>
            <a:r>
              <a:rPr lang="fa-IR" sz="2200" b="1" dirty="0" smtClean="0">
                <a:cs typeface="B Zar" pitchFamily="2" charset="-78"/>
              </a:rPr>
              <a:t> </a:t>
            </a:r>
            <a:r>
              <a:rPr lang="fa-IR" sz="2200" b="1" dirty="0" smtClean="0">
                <a:solidFill>
                  <a:srgbClr val="FF0000"/>
                </a:solidFill>
                <a:cs typeface="B Zar" pitchFamily="2" charset="-78"/>
              </a:rPr>
              <a:t>شهرسازی</a:t>
            </a:r>
            <a:r>
              <a:rPr lang="fa-IR" sz="2200" b="1" dirty="0" smtClean="0">
                <a:cs typeface="B Zar" pitchFamily="2" charset="-78"/>
              </a:rPr>
              <a:t>- </a:t>
            </a:r>
            <a:r>
              <a:rPr lang="fa-IR" sz="2200" b="1" dirty="0" smtClean="0">
                <a:solidFill>
                  <a:srgbClr val="FF0000"/>
                </a:solidFill>
                <a:cs typeface="B Zar" pitchFamily="2" charset="-78"/>
              </a:rPr>
              <a:t>مهندسی معماری</a:t>
            </a:r>
            <a:r>
              <a:rPr lang="fa-IR" sz="2200" b="1" dirty="0" smtClean="0">
                <a:cs typeface="B Zar" pitchFamily="2" charset="-78"/>
              </a:rPr>
              <a:t>- </a:t>
            </a:r>
            <a:r>
              <a:rPr lang="fa-IR" sz="2200" b="1" dirty="0" smtClean="0">
                <a:solidFill>
                  <a:srgbClr val="FF0000"/>
                </a:solidFill>
                <a:cs typeface="B Zar" pitchFamily="2" charset="-78"/>
              </a:rPr>
              <a:t>زبان انگلیسی </a:t>
            </a:r>
            <a:r>
              <a:rPr lang="fa-IR" sz="2200" b="1" dirty="0" smtClean="0">
                <a:cs typeface="B Zar" pitchFamily="2" charset="-78"/>
              </a:rPr>
              <a:t>دوره  </a:t>
            </a:r>
            <a:r>
              <a:rPr lang="fa-IR" sz="2200" b="1" u="sng" dirty="0" smtClean="0">
                <a:solidFill>
                  <a:srgbClr val="FF0000"/>
                </a:solidFill>
                <a:cs typeface="B Zar" pitchFamily="2" charset="-78"/>
              </a:rPr>
              <a:t>شبانه</a:t>
            </a:r>
            <a:r>
              <a:rPr lang="en-US" sz="2200" b="1" u="sng" dirty="0" smtClean="0">
                <a:solidFill>
                  <a:srgbClr val="FF0000"/>
                </a:solidFill>
                <a:cs typeface="B Zar" pitchFamily="2" charset="-78"/>
              </a:rPr>
              <a:t>  </a:t>
            </a:r>
            <a:r>
              <a:rPr lang="fa-IR" sz="2200" b="1" dirty="0" smtClean="0">
                <a:cs typeface="B Zar" pitchFamily="2" charset="-78"/>
              </a:rPr>
              <a:t>(اخذ </a:t>
            </a:r>
            <a:r>
              <a:rPr lang="fa-IR" sz="2200" b="1" dirty="0" smtClean="0">
                <a:solidFill>
                  <a:srgbClr val="FF0000"/>
                </a:solidFill>
                <a:cs typeface="B Zar" pitchFamily="2" charset="-78"/>
              </a:rPr>
              <a:t>تعهد</a:t>
            </a:r>
            <a:r>
              <a:rPr lang="fa-IR" sz="2200" b="1" dirty="0" smtClean="0">
                <a:cs typeface="B Zar" pitchFamily="2" charset="-78"/>
              </a:rPr>
              <a:t> مبنی بر معرفی خود به پلیس+10 تاپایان </a:t>
            </a:r>
            <a:r>
              <a:rPr lang="fa-IR" sz="2200" b="1" dirty="0" smtClean="0">
                <a:solidFill>
                  <a:srgbClr val="FF0000"/>
                </a:solidFill>
                <a:cs typeface="B Zar" pitchFamily="2" charset="-78"/>
              </a:rPr>
              <a:t>شهریور98</a:t>
            </a:r>
            <a:r>
              <a:rPr lang="fa-IR" sz="2200" b="1" dirty="0" smtClean="0">
                <a:cs typeface="B Zar" pitchFamily="2" charset="-78"/>
              </a:rPr>
              <a:t>)</a:t>
            </a:r>
          </a:p>
          <a:p>
            <a:pPr>
              <a:buFont typeface="Wingdings 2" pitchFamily="18" charset="2"/>
              <a:buChar char="õ"/>
            </a:pPr>
            <a:endParaRPr lang="en-US" sz="1700" b="1" dirty="0">
              <a:solidFill>
                <a:srgbClr val="FF0000"/>
              </a:solidFill>
              <a:cs typeface="B Zar" pitchFamily="2" charset="-78"/>
            </a:endParaRPr>
          </a:p>
          <a:p>
            <a:pPr>
              <a:buFont typeface="Wingdings 2" pitchFamily="18" charset="2"/>
              <a:buChar char="õ"/>
            </a:pPr>
            <a:endParaRPr lang="fa-IR" sz="2000" b="1" dirty="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endParaRPr>
          </a:p>
          <a:p>
            <a:pPr>
              <a:buNone/>
            </a:pPr>
            <a:r>
              <a:rPr lang="en-US" sz="2000" b="1" dirty="0" smtClean="0">
                <a:solidFill>
                  <a:srgbClr val="002060"/>
                </a:solidFill>
                <a:cs typeface="B Zar" pitchFamily="2" charset="-78"/>
              </a:rPr>
              <a:t>   </a:t>
            </a:r>
            <a:endParaRPr lang="fa-IR" sz="2000" b="1" dirty="0" smtClean="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sym typeface="Wingdings 2"/>
            </a:endParaRPr>
          </a:p>
          <a:p>
            <a:pPr>
              <a:buFont typeface="Wingdings 2" pitchFamily="18" charset="2"/>
              <a:buChar char="õ"/>
            </a:pPr>
            <a:endParaRPr lang="fa-IR" sz="2000" b="1" dirty="0" smtClean="0">
              <a:solidFill>
                <a:srgbClr val="002060"/>
              </a:solidFill>
              <a:cs typeface="B Zar" pitchFamily="2" charset="-78"/>
              <a:sym typeface="Wingdings 2"/>
            </a:endParaRPr>
          </a:p>
          <a:p>
            <a:pPr>
              <a:buNone/>
            </a:pPr>
            <a:endParaRPr lang="fa-IR" sz="2000" b="1" dirty="0" smtClean="0">
              <a:solidFill>
                <a:srgbClr val="002060"/>
              </a:solidFill>
              <a:cs typeface="B Zar" pitchFamily="2" charset="-78"/>
              <a:sym typeface="Wingdings 2"/>
            </a:endParaRPr>
          </a:p>
        </p:txBody>
      </p:sp>
    </p:spTree>
    <p:extLst>
      <p:ext uri="{BB962C8B-B14F-4D97-AF65-F5344CB8AC3E}">
        <p14:creationId xmlns:p14="http://schemas.microsoft.com/office/powerpoint/2010/main" xmlns="" val="36103937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fa-IR" sz="3500" dirty="0" smtClean="0">
                <a:solidFill>
                  <a:srgbClr val="FF0000"/>
                </a:solidFill>
                <a:cs typeface="0 Zar Bold" pitchFamily="2" charset="-78"/>
              </a:rPr>
              <a:t>تعهد نامه پذیرفته شدگان نیمسال دوم</a:t>
            </a:r>
            <a:endParaRPr lang="en-US" sz="3500" dirty="0">
              <a:solidFill>
                <a:srgbClr val="FF0000"/>
              </a:solidFill>
              <a:cs typeface="0 Zar Bold" pitchFamily="2" charset="-78"/>
            </a:endParaRPr>
          </a:p>
        </p:txBody>
      </p:sp>
      <p:sp>
        <p:nvSpPr>
          <p:cNvPr id="3" name="Content Placeholder 2"/>
          <p:cNvSpPr>
            <a:spLocks noGrp="1"/>
          </p:cNvSpPr>
          <p:nvPr>
            <p:ph idx="1"/>
          </p:nvPr>
        </p:nvSpPr>
        <p:spPr>
          <a:xfrm>
            <a:off x="107504" y="1052736"/>
            <a:ext cx="8856984" cy="5544616"/>
          </a:xfrm>
        </p:spPr>
        <p:txBody>
          <a:bodyPr>
            <a:normAutofit fontScale="62500" lnSpcReduction="20000"/>
          </a:bodyPr>
          <a:lstStyle/>
          <a:p>
            <a:pPr marL="0" indent="0" rtl="0">
              <a:buNone/>
            </a:pPr>
            <a:r>
              <a:rPr lang="fa-IR" dirty="0" smtClean="0">
                <a:latin typeface="2  Zar"/>
              </a:rPr>
              <a:t>                                     (برای مثال </a:t>
            </a:r>
            <a:r>
              <a:rPr lang="ar-SA" dirty="0" smtClean="0">
                <a:latin typeface="2  Zar"/>
              </a:rPr>
              <a:t>نیمسال </a:t>
            </a:r>
            <a:r>
              <a:rPr lang="ar-SA" u="sng" dirty="0">
                <a:latin typeface="2  Zar"/>
              </a:rPr>
              <a:t>دوم</a:t>
            </a:r>
            <a:r>
              <a:rPr lang="ar-SA" dirty="0">
                <a:latin typeface="2  Zar"/>
              </a:rPr>
              <a:t> سال تحصیلی </a:t>
            </a:r>
            <a:r>
              <a:rPr lang="fa-IR" u="sng" dirty="0" smtClean="0">
                <a:latin typeface="2  Zar"/>
                <a:cs typeface="0 Compset" pitchFamily="2" charset="-78"/>
              </a:rPr>
              <a:t>99-98</a:t>
            </a:r>
            <a:r>
              <a:rPr lang="ar-SA" dirty="0" smtClean="0">
                <a:latin typeface="2  Zar"/>
              </a:rPr>
              <a:t>)</a:t>
            </a:r>
            <a:endParaRPr lang="fa-IR" dirty="0">
              <a:latin typeface="2  Zar"/>
            </a:endParaRPr>
          </a:p>
          <a:p>
            <a:pPr marL="0" indent="0" rtl="0">
              <a:buNone/>
            </a:pPr>
            <a:endParaRPr lang="en-US" b="1" dirty="0" smtClean="0">
              <a:latin typeface="2  Zar"/>
            </a:endParaRPr>
          </a:p>
          <a:p>
            <a:pPr marL="0" indent="0" rtl="0">
              <a:buNone/>
            </a:pPr>
            <a:endParaRPr lang="en-US" dirty="0">
              <a:latin typeface="2  Zar"/>
            </a:endParaRPr>
          </a:p>
          <a:p>
            <a:pPr marL="0" indent="0" algn="justLow" rtl="0">
              <a:buNone/>
            </a:pPr>
            <a:r>
              <a:rPr lang="fa-IR" dirty="0" smtClean="0">
                <a:latin typeface="2  Zar"/>
                <a:cs typeface="B Lotus" panose="00000400000000000000" pitchFamily="2" charset="-78"/>
              </a:rPr>
              <a:t>   </a:t>
            </a:r>
            <a:r>
              <a:rPr lang="ar-SA" dirty="0" smtClean="0">
                <a:latin typeface="2  Zar"/>
                <a:cs typeface="B Lotus" panose="00000400000000000000" pitchFamily="2" charset="-78"/>
              </a:rPr>
              <a:t>با </a:t>
            </a:r>
            <a:r>
              <a:rPr lang="ar-SA" dirty="0">
                <a:latin typeface="2  Zar"/>
                <a:cs typeface="B Lotus" panose="00000400000000000000" pitchFamily="2" charset="-78"/>
              </a:rPr>
              <a:t>سلام و احترام، اينجانب................................ فرزند................. دانشجوی رشته......................مقطع </a:t>
            </a:r>
            <a:r>
              <a:rPr lang="ar-SA" b="1" dirty="0">
                <a:solidFill>
                  <a:srgbClr val="FF0000"/>
                </a:solidFill>
                <a:latin typeface="2  Zar"/>
                <a:cs typeface="B Zar" panose="00000400000000000000" pitchFamily="2" charset="-78"/>
              </a:rPr>
              <a:t>کارشناسی</a:t>
            </a:r>
            <a:r>
              <a:rPr lang="ar-SA" dirty="0">
                <a:latin typeface="2  Zar"/>
                <a:cs typeface="B Lotus" panose="00000400000000000000" pitchFamily="2" charset="-78"/>
              </a:rPr>
              <a:t> پیوسته دوره </a:t>
            </a:r>
            <a:r>
              <a:rPr lang="ar-SA" u="sng" dirty="0" smtClean="0">
                <a:solidFill>
                  <a:srgbClr val="FF0000"/>
                </a:solidFill>
                <a:latin typeface="2  Zar"/>
                <a:cs typeface="B Lotus" panose="00000400000000000000" pitchFamily="2" charset="-78"/>
              </a:rPr>
              <a:t>شبانه</a:t>
            </a:r>
            <a:r>
              <a:rPr lang="ar-SA" dirty="0" smtClean="0">
                <a:latin typeface="2  Zar"/>
                <a:cs typeface="B Lotus" panose="00000400000000000000" pitchFamily="2" charset="-78"/>
              </a:rPr>
              <a:t> </a:t>
            </a:r>
            <a:r>
              <a:rPr lang="ar-SA" dirty="0">
                <a:latin typeface="2  Zar"/>
                <a:cs typeface="B Lotus" panose="00000400000000000000" pitchFamily="2" charset="-78"/>
              </a:rPr>
              <a:t>ورودي نیمسال </a:t>
            </a:r>
            <a:r>
              <a:rPr lang="ar-SA" u="sng" dirty="0">
                <a:solidFill>
                  <a:srgbClr val="FF0000"/>
                </a:solidFill>
                <a:latin typeface="2  Zar"/>
                <a:cs typeface="B Lotus" panose="00000400000000000000" pitchFamily="2" charset="-78"/>
              </a:rPr>
              <a:t>دوم</a:t>
            </a:r>
            <a:r>
              <a:rPr lang="ar-SA" dirty="0">
                <a:latin typeface="2  Zar"/>
                <a:cs typeface="B Lotus" panose="00000400000000000000" pitchFamily="2" charset="-78"/>
              </a:rPr>
              <a:t> سال تحصیلی</a:t>
            </a:r>
            <a:r>
              <a:rPr lang="fa-IR" dirty="0">
                <a:latin typeface="2  Zar"/>
                <a:cs typeface="B Lotus" panose="00000400000000000000" pitchFamily="2" charset="-78"/>
              </a:rPr>
              <a:t> </a:t>
            </a:r>
            <a:r>
              <a:rPr lang="fa-IR" u="sng" dirty="0" smtClean="0">
                <a:solidFill>
                  <a:srgbClr val="FF0000"/>
                </a:solidFill>
                <a:latin typeface="2  Zar"/>
                <a:cs typeface="B Lotus" panose="00000400000000000000" pitchFamily="2" charset="-78"/>
              </a:rPr>
              <a:t>99-98</a:t>
            </a:r>
            <a:r>
              <a:rPr lang="ar-SA" dirty="0" smtClean="0">
                <a:latin typeface="2  Zar"/>
                <a:cs typeface="B Lotus" panose="00000400000000000000" pitchFamily="2" charset="-78"/>
              </a:rPr>
              <a:t>  </a:t>
            </a:r>
            <a:r>
              <a:rPr lang="ar-SA" dirty="0">
                <a:latin typeface="2  Zar"/>
                <a:cs typeface="B Lotus" panose="00000400000000000000" pitchFamily="2" charset="-78"/>
              </a:rPr>
              <a:t>با علم و اطلاع کافی اعلام می دارم تکمیل ثبت نام فعلی و تحویل مدارک ثبت نامی در نیمسال </a:t>
            </a:r>
            <a:r>
              <a:rPr lang="ar-SA" dirty="0" smtClean="0">
                <a:latin typeface="2  Zar"/>
                <a:cs typeface="B Lotus" panose="00000400000000000000" pitchFamily="2" charset="-78"/>
              </a:rPr>
              <a:t>اول</a:t>
            </a:r>
            <a:r>
              <a:rPr lang="fa-IR" dirty="0" smtClean="0">
                <a:latin typeface="2  Zar"/>
                <a:cs typeface="B Lotus" panose="00000400000000000000" pitchFamily="2" charset="-78"/>
              </a:rPr>
              <a:t> سال</a:t>
            </a:r>
            <a:r>
              <a:rPr lang="ar-SA" dirty="0" smtClean="0">
                <a:latin typeface="2  Zar"/>
                <a:cs typeface="B Lotus" panose="00000400000000000000" pitchFamily="2" charset="-78"/>
              </a:rPr>
              <a:t> 9</a:t>
            </a:r>
            <a:r>
              <a:rPr lang="fa-IR" dirty="0" smtClean="0">
                <a:latin typeface="2  Zar"/>
                <a:cs typeface="B Lotus" panose="00000400000000000000" pitchFamily="2" charset="-78"/>
              </a:rPr>
              <a:t>8 </a:t>
            </a:r>
            <a:r>
              <a:rPr lang="ar-SA" dirty="0" smtClean="0">
                <a:latin typeface="2  Zar"/>
                <a:cs typeface="B Lotus" panose="00000400000000000000" pitchFamily="2" charset="-78"/>
              </a:rPr>
              <a:t> </a:t>
            </a:r>
            <a:r>
              <a:rPr lang="ar-SA" dirty="0">
                <a:latin typeface="2  Zar"/>
                <a:cs typeface="B Lotus" panose="00000400000000000000" pitchFamily="2" charset="-78"/>
              </a:rPr>
              <a:t>به منزله ثبت نام قطعی </a:t>
            </a:r>
            <a:r>
              <a:rPr lang="ar-SA" u="sng" dirty="0">
                <a:latin typeface="2  Zar"/>
                <a:cs typeface="B Lotus" panose="00000400000000000000" pitchFamily="2" charset="-78"/>
              </a:rPr>
              <a:t>تلقی نمی گردد </a:t>
            </a:r>
            <a:r>
              <a:rPr lang="ar-SA" dirty="0">
                <a:latin typeface="2  Zar"/>
                <a:cs typeface="B Lotus" panose="00000400000000000000" pitchFamily="2" charset="-78"/>
              </a:rPr>
              <a:t>لذا با توجه به  ثبت نام موقت، متعهد می شوم حداکثرتا تاریخ </a:t>
            </a:r>
            <a:r>
              <a:rPr lang="fa-IR" b="1" dirty="0" smtClean="0">
                <a:solidFill>
                  <a:srgbClr val="FF0000"/>
                </a:solidFill>
                <a:latin typeface="2  Zar"/>
                <a:cs typeface="B Lotus" panose="00000400000000000000" pitchFamily="2" charset="-78"/>
              </a:rPr>
              <a:t>1398/06/31</a:t>
            </a:r>
            <a:r>
              <a:rPr lang="ar-SA" dirty="0">
                <a:latin typeface="2  Zar"/>
                <a:cs typeface="B Lotus" panose="00000400000000000000" pitchFamily="2" charset="-78"/>
              </a:rPr>
              <a:t>جهت مشخص شدن وضعیت نظام وظیفه خود به مراکز پلیس+10 مراجعه نمایم. ضمنا بر اساس مقررات وظیفه عمومی و تقویم آموزشی دانشگاه اعلام می دارم در تاریخ </a:t>
            </a:r>
            <a:r>
              <a:rPr lang="fa-IR" b="1" dirty="0" smtClean="0">
                <a:solidFill>
                  <a:srgbClr val="FF0000"/>
                </a:solidFill>
                <a:latin typeface="2  Zar"/>
                <a:cs typeface="B Lotus" panose="00000400000000000000" pitchFamily="2" charset="-78"/>
              </a:rPr>
              <a:t>1398/11/01</a:t>
            </a:r>
            <a:r>
              <a:rPr lang="ar-SA" dirty="0" smtClean="0">
                <a:latin typeface="2  Zar"/>
                <a:cs typeface="B Lotus" panose="00000400000000000000" pitchFamily="2" charset="-78"/>
              </a:rPr>
              <a:t>لغایت</a:t>
            </a:r>
            <a:r>
              <a:rPr lang="fa-IR" dirty="0" smtClean="0">
                <a:latin typeface="2  Zar"/>
                <a:cs typeface="B Lotus" panose="00000400000000000000" pitchFamily="2" charset="-78"/>
              </a:rPr>
              <a:t> </a:t>
            </a:r>
            <a:r>
              <a:rPr lang="fa-IR" b="1" dirty="0">
                <a:solidFill>
                  <a:srgbClr val="FF0000"/>
                </a:solidFill>
                <a:latin typeface="2  Zar"/>
                <a:cs typeface="B Lotus" panose="00000400000000000000" pitchFamily="2" charset="-78"/>
              </a:rPr>
              <a:t>1398/11/15</a:t>
            </a:r>
            <a:r>
              <a:rPr lang="ar-SA" dirty="0" smtClean="0">
                <a:solidFill>
                  <a:srgbClr val="FF0000"/>
                </a:solidFill>
                <a:latin typeface="2  Zar"/>
                <a:cs typeface="B Lotus" panose="00000400000000000000" pitchFamily="2" charset="-78"/>
              </a:rPr>
              <a:t> </a:t>
            </a:r>
            <a:r>
              <a:rPr lang="ar-SA" dirty="0">
                <a:latin typeface="2  Zar"/>
                <a:cs typeface="B Lotus" panose="00000400000000000000" pitchFamily="2" charset="-78"/>
              </a:rPr>
              <a:t>برای اخذ درخواست معافیت تحصیلی یا نامه ترخیص از خدمت به متصدی مشولین دانشکده مراجعه نمایم در غیر اینصورت مسئولیت عدم برخورداری از معافیت تحصیلی یا غیبت و ... را بر عهده می </a:t>
            </a:r>
            <a:r>
              <a:rPr lang="ar-SA" dirty="0" smtClean="0">
                <a:latin typeface="2  Zar"/>
                <a:cs typeface="B Lotus" panose="00000400000000000000" pitchFamily="2" charset="-78"/>
              </a:rPr>
              <a:t>گیرم</a:t>
            </a:r>
            <a:r>
              <a:rPr lang="fa-IR" dirty="0">
                <a:latin typeface="2  Zar"/>
                <a:cs typeface="B Lotus" panose="00000400000000000000" pitchFamily="2" charset="-78"/>
              </a:rPr>
              <a:t> </a:t>
            </a:r>
            <a:r>
              <a:rPr lang="fa-IR" dirty="0" smtClean="0">
                <a:latin typeface="2  Zar"/>
                <a:cs typeface="B Lotus" panose="00000400000000000000" pitchFamily="2" charset="-78"/>
              </a:rPr>
              <a:t>                                                                                                    </a:t>
            </a:r>
            <a:r>
              <a:rPr lang="ar-SA" dirty="0" smtClean="0">
                <a:latin typeface="2  Zar"/>
                <a:cs typeface="B Lotus" panose="00000400000000000000" pitchFamily="2" charset="-78"/>
              </a:rPr>
              <a:t> </a:t>
            </a:r>
            <a:endParaRPr lang="en-US" dirty="0">
              <a:latin typeface="2  Zar"/>
              <a:cs typeface="B Lotus" panose="00000400000000000000" pitchFamily="2" charset="-78"/>
            </a:endParaRPr>
          </a:p>
          <a:p>
            <a:pPr marL="0" indent="0" rtl="0">
              <a:buNone/>
            </a:pPr>
            <a:r>
              <a:rPr lang="ar-SA" dirty="0">
                <a:latin typeface="2  Zar"/>
              </a:rPr>
              <a:t>   			                                                            </a:t>
            </a:r>
            <a:endParaRPr lang="fa-IR" dirty="0">
              <a:latin typeface="2  Zar"/>
            </a:endParaRPr>
          </a:p>
          <a:p>
            <a:pPr marL="0" indent="0" rtl="0">
              <a:buNone/>
            </a:pPr>
            <a:endParaRPr lang="fa-IR" dirty="0">
              <a:latin typeface="2  Zar"/>
            </a:endParaRPr>
          </a:p>
          <a:p>
            <a:pPr marL="0" indent="0" rtl="0">
              <a:buNone/>
            </a:pPr>
            <a:r>
              <a:rPr lang="fa-IR" dirty="0">
                <a:latin typeface="2  Zar"/>
                <a:cs typeface="B Lotus" panose="00000400000000000000" pitchFamily="2" charset="-78"/>
              </a:rPr>
              <a:t>                                                                                   </a:t>
            </a:r>
            <a:r>
              <a:rPr lang="fa-IR" dirty="0" smtClean="0">
                <a:latin typeface="2  Zar"/>
                <a:cs typeface="B Lotus" panose="00000400000000000000" pitchFamily="2" charset="-78"/>
              </a:rPr>
              <a:t>       </a:t>
            </a:r>
            <a:r>
              <a:rPr lang="ar-SA" dirty="0" smtClean="0">
                <a:latin typeface="2  Zar"/>
                <a:cs typeface="B Lotus" panose="00000400000000000000" pitchFamily="2" charset="-78"/>
              </a:rPr>
              <a:t> </a:t>
            </a:r>
            <a:r>
              <a:rPr lang="ar-SA" dirty="0">
                <a:latin typeface="2  Zar"/>
                <a:cs typeface="B Lotus" panose="00000400000000000000" pitchFamily="2" charset="-78"/>
              </a:rPr>
              <a:t>تاريخ وامضاء دانشجو</a:t>
            </a:r>
            <a:endParaRPr lang="fa-IR" dirty="0">
              <a:latin typeface="2  Zar"/>
              <a:cs typeface="B Lotus" panose="00000400000000000000" pitchFamily="2" charset="-78"/>
            </a:endParaRPr>
          </a:p>
          <a:p>
            <a:pPr marL="0" indent="0" rtl="0">
              <a:buNone/>
            </a:pPr>
            <a:endParaRPr lang="fa-IR" dirty="0">
              <a:latin typeface="2  Zar"/>
            </a:endParaRPr>
          </a:p>
          <a:p>
            <a:pPr marL="0" indent="0" rtl="0">
              <a:buNone/>
            </a:pPr>
            <a:endParaRPr lang="fa-IR" dirty="0">
              <a:latin typeface="2  Zar"/>
            </a:endParaRPr>
          </a:p>
          <a:p>
            <a:pPr marL="0" indent="0" rtl="0">
              <a:buNone/>
            </a:pPr>
            <a:endParaRPr lang="en-US" dirty="0">
              <a:latin typeface="2  Zar"/>
            </a:endParaRPr>
          </a:p>
          <a:p>
            <a:pPr marL="0" indent="0" rtl="0">
              <a:buNone/>
            </a:pPr>
            <a:r>
              <a:rPr lang="ar-SA" dirty="0">
                <a:latin typeface="2  Zar"/>
              </a:rPr>
              <a:t> </a:t>
            </a:r>
            <a:r>
              <a:rPr lang="ar-SA" dirty="0">
                <a:latin typeface="2  Zar"/>
                <a:cs typeface="B Lotus" panose="00000400000000000000" pitchFamily="2" charset="-78"/>
              </a:rPr>
              <a:t>رونوشت: 1- دانشجو چهت اطلاع</a:t>
            </a:r>
            <a:r>
              <a:rPr lang="fa-IR" dirty="0">
                <a:latin typeface="2  Zar"/>
                <a:cs typeface="B Lotus" panose="00000400000000000000" pitchFamily="2" charset="-78"/>
              </a:rPr>
              <a:t> </a:t>
            </a:r>
            <a:r>
              <a:rPr lang="ar-SA" dirty="0">
                <a:latin typeface="2  Zar"/>
                <a:cs typeface="B Lotus" panose="00000400000000000000" pitchFamily="2" charset="-78"/>
              </a:rPr>
              <a:t>2-  امورمشمولین دانشکده</a:t>
            </a:r>
            <a:r>
              <a:rPr lang="fa-IR" dirty="0">
                <a:latin typeface="2  Zar"/>
                <a:cs typeface="B Lotus" panose="00000400000000000000" pitchFamily="2" charset="-78"/>
              </a:rPr>
              <a:t> </a:t>
            </a:r>
            <a:r>
              <a:rPr lang="ar-SA" dirty="0">
                <a:latin typeface="2  Zar"/>
                <a:cs typeface="B Lotus" panose="00000400000000000000" pitchFamily="2" charset="-78"/>
              </a:rPr>
              <a:t>3</a:t>
            </a:r>
            <a:r>
              <a:rPr lang="fa-IR" dirty="0">
                <a:latin typeface="2  Zar"/>
                <a:cs typeface="B Lotus" panose="00000400000000000000" pitchFamily="2" charset="-78"/>
              </a:rPr>
              <a:t> </a:t>
            </a:r>
            <a:r>
              <a:rPr lang="ar-SA" dirty="0">
                <a:latin typeface="2  Zar"/>
                <a:cs typeface="B Lotus" panose="00000400000000000000" pitchFamily="2" charset="-78"/>
              </a:rPr>
              <a:t>- پرونده دانشجو</a:t>
            </a:r>
            <a:r>
              <a:rPr lang="fa-IR" dirty="0">
                <a:latin typeface="2  Zar"/>
                <a:cs typeface="B Lotus" panose="00000400000000000000" pitchFamily="2" charset="-78"/>
              </a:rPr>
              <a:t>    </a:t>
            </a:r>
            <a:endParaRPr lang="en-US" dirty="0">
              <a:latin typeface="2  Zar"/>
              <a:cs typeface="B Lotus" panose="00000400000000000000" pitchFamily="2" charset="-78"/>
            </a:endParaRPr>
          </a:p>
          <a:p>
            <a:endParaRPr lang="en-US" dirty="0"/>
          </a:p>
        </p:txBody>
      </p:sp>
    </p:spTree>
    <p:extLst>
      <p:ext uri="{BB962C8B-B14F-4D97-AF65-F5344CB8AC3E}">
        <p14:creationId xmlns:p14="http://schemas.microsoft.com/office/powerpoint/2010/main" xmlns="" val="758691323"/>
      </p:ext>
    </p:extLst>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48072"/>
          </a:xfrm>
        </p:spPr>
        <p:txBody>
          <a:bodyPr>
            <a:normAutofit fontScale="90000"/>
          </a:bodyPr>
          <a:lstStyle/>
          <a:p>
            <a:r>
              <a:rPr lang="fa-IR" sz="4000" b="1" dirty="0" smtClean="0">
                <a:solidFill>
                  <a:srgbClr val="FF0000"/>
                </a:solidFill>
                <a:cs typeface="B Zar" pitchFamily="2" charset="-78"/>
              </a:rPr>
              <a:t>    سنوات اولیه </a:t>
            </a:r>
            <a:r>
              <a:rPr lang="fa-IR" sz="2500" b="1" dirty="0" smtClean="0">
                <a:solidFill>
                  <a:srgbClr val="00B050"/>
                </a:solidFill>
                <a:cs typeface="B Zar" pitchFamily="2" charset="-78"/>
              </a:rPr>
              <a:t>(آموزشی+نظام وظیفه)</a:t>
            </a:r>
            <a:endParaRPr lang="fa-IR" sz="2500" b="1" dirty="0">
              <a:solidFill>
                <a:srgbClr val="00B050"/>
              </a:solidFill>
              <a:cs typeface="B Zar" pitchFamily="2" charset="-78"/>
            </a:endParaRPr>
          </a:p>
        </p:txBody>
      </p:sp>
      <p:sp>
        <p:nvSpPr>
          <p:cNvPr id="6" name="Content Placeholder 5"/>
          <p:cNvSpPr>
            <a:spLocks noGrp="1"/>
          </p:cNvSpPr>
          <p:nvPr>
            <p:ph idx="1"/>
          </p:nvPr>
        </p:nvSpPr>
        <p:spPr>
          <a:xfrm>
            <a:off x="251520" y="908720"/>
            <a:ext cx="8462174" cy="5592114"/>
          </a:xfrm>
        </p:spPr>
        <p:txBody>
          <a:bodyPr>
            <a:normAutofit/>
          </a:bodyPr>
          <a:lstStyle/>
          <a:p>
            <a:pPr marL="0" indent="0">
              <a:buNone/>
            </a:pPr>
            <a:endParaRPr lang="fa-IR" sz="2000" b="1" dirty="0" smtClean="0">
              <a:solidFill>
                <a:srgbClr val="002060"/>
              </a:solidFill>
              <a:cs typeface="B Zar" pitchFamily="2" charset="-78"/>
            </a:endParaRPr>
          </a:p>
          <a:p>
            <a:pPr marL="0" indent="0">
              <a:buNone/>
            </a:pPr>
            <a:endParaRPr lang="fa-IR" sz="2000" b="1" dirty="0">
              <a:solidFill>
                <a:srgbClr val="002060"/>
              </a:solidFill>
              <a:cs typeface="B Zar" pitchFamily="2" charset="-78"/>
            </a:endParaRPr>
          </a:p>
          <a:p>
            <a:pPr marL="0" indent="0">
              <a:buNone/>
            </a:pPr>
            <a:endParaRPr lang="fa-IR" sz="2000" b="1" dirty="0" smtClean="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endParaRPr>
          </a:p>
          <a:p>
            <a:pPr>
              <a:buFont typeface="Wingdings 2" pitchFamily="18" charset="2"/>
              <a:buChar char="õ"/>
            </a:pPr>
            <a:endParaRPr lang="fa-IR" sz="2000" b="1" dirty="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endParaRPr>
          </a:p>
          <a:p>
            <a:pPr>
              <a:buFont typeface="Wingdings 2" pitchFamily="18" charset="2"/>
              <a:buChar char="õ"/>
            </a:pPr>
            <a:endParaRPr lang="fa-IR" sz="2000" b="1" dirty="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endParaRPr>
          </a:p>
          <a:p>
            <a:pPr>
              <a:buFont typeface="Wingdings 2" pitchFamily="18" charset="2"/>
              <a:buChar char="õ"/>
            </a:pPr>
            <a:endParaRPr lang="fa-IR" sz="2000" b="1" dirty="0" smtClean="0">
              <a:solidFill>
                <a:srgbClr val="002060"/>
              </a:solidFill>
              <a:cs typeface="B Zar" pitchFamily="2" charset="-78"/>
              <a:sym typeface="Wingdings 2"/>
            </a:endParaRPr>
          </a:p>
          <a:p>
            <a:pPr>
              <a:buNone/>
            </a:pPr>
            <a:endParaRPr lang="fa-IR" sz="2000" b="1" dirty="0" smtClean="0">
              <a:solidFill>
                <a:srgbClr val="002060"/>
              </a:solidFill>
              <a:cs typeface="B Zar" pitchFamily="2" charset="-78"/>
              <a:sym typeface="Wingdings 2"/>
            </a:endParaRPr>
          </a:p>
        </p:txBody>
      </p:sp>
      <p:graphicFrame>
        <p:nvGraphicFramePr>
          <p:cNvPr id="3" name="Table 2"/>
          <p:cNvGraphicFramePr>
            <a:graphicFrameLocks noGrp="1"/>
          </p:cNvGraphicFramePr>
          <p:nvPr>
            <p:extLst>
              <p:ext uri="{D42A27DB-BD31-4B8C-83A1-F6EECF244321}">
                <p14:modId xmlns:p14="http://schemas.microsoft.com/office/powerpoint/2010/main" xmlns="" val="1190091941"/>
              </p:ext>
            </p:extLst>
          </p:nvPr>
        </p:nvGraphicFramePr>
        <p:xfrm>
          <a:off x="179512" y="1772815"/>
          <a:ext cx="8784976" cy="3888433"/>
        </p:xfrm>
        <a:graphic>
          <a:graphicData uri="http://schemas.openxmlformats.org/drawingml/2006/table">
            <a:tbl>
              <a:tblPr rtl="1" firstRow="1" firstCol="1" bandRow="1">
                <a:tableStyleId>{5C22544A-7EE6-4342-B048-85BDC9FD1C3A}</a:tableStyleId>
              </a:tblPr>
              <a:tblGrid>
                <a:gridCol w="1700819"/>
                <a:gridCol w="3758588"/>
                <a:gridCol w="3325569"/>
              </a:tblGrid>
              <a:tr h="777869">
                <a:tc>
                  <a:txBody>
                    <a:bodyPr/>
                    <a:lstStyle/>
                    <a:p>
                      <a:pPr marL="0" marR="0" algn="r" rtl="1">
                        <a:lnSpc>
                          <a:spcPct val="170000"/>
                        </a:lnSpc>
                        <a:spcBef>
                          <a:spcPts val="0"/>
                        </a:spcBef>
                        <a:spcAft>
                          <a:spcPts val="0"/>
                        </a:spcAft>
                      </a:pPr>
                      <a:r>
                        <a:rPr lang="fa-IR" sz="1500" b="1" kern="1200" dirty="0">
                          <a:solidFill>
                            <a:schemeClr val="bg1"/>
                          </a:solidFill>
                          <a:latin typeface="+mj-lt"/>
                          <a:ea typeface="+mj-ea"/>
                          <a:cs typeface="B Zar" pitchFamily="2" charset="-78"/>
                        </a:rPr>
                        <a:t>مقطع </a:t>
                      </a:r>
                      <a:r>
                        <a:rPr lang="fa-IR" sz="1500" b="1" kern="1200" dirty="0" smtClean="0">
                          <a:solidFill>
                            <a:schemeClr val="bg1"/>
                          </a:solidFill>
                          <a:latin typeface="+mj-lt"/>
                          <a:ea typeface="+mj-ea"/>
                          <a:cs typeface="B Zar" pitchFamily="2" charset="-78"/>
                        </a:rPr>
                        <a:t>تحصیلی</a:t>
                      </a:r>
                      <a:endParaRPr lang="en-US" sz="1500" b="1" kern="1200" dirty="0">
                        <a:solidFill>
                          <a:schemeClr val="bg1"/>
                        </a:solidFill>
                        <a:latin typeface="+mj-lt"/>
                        <a:ea typeface="+mj-ea"/>
                        <a:cs typeface="B Zar" pitchFamily="2" charset="-78"/>
                      </a:endParaRPr>
                    </a:p>
                  </a:txBody>
                  <a:tcPr marL="68580" marR="68580" marT="0" marB="0"/>
                </a:tc>
                <a:tc>
                  <a:txBody>
                    <a:bodyPr/>
                    <a:lstStyle/>
                    <a:p>
                      <a:pPr marL="0" marR="0" algn="r" rtl="1">
                        <a:lnSpc>
                          <a:spcPct val="170000"/>
                        </a:lnSpc>
                        <a:spcBef>
                          <a:spcPts val="0"/>
                        </a:spcBef>
                        <a:spcAft>
                          <a:spcPts val="0"/>
                        </a:spcAft>
                      </a:pPr>
                      <a:r>
                        <a:rPr lang="fa-IR" sz="1500" b="1" kern="1200" dirty="0">
                          <a:solidFill>
                            <a:schemeClr val="bg1"/>
                          </a:solidFill>
                          <a:latin typeface="+mj-lt"/>
                          <a:ea typeface="+mj-ea"/>
                          <a:cs typeface="B Zar" pitchFamily="2" charset="-78"/>
                        </a:rPr>
                        <a:t>مدت تحصیل مجاز بر اساس مقررات وظیفه </a:t>
                      </a:r>
                      <a:r>
                        <a:rPr lang="fa-IR" sz="1500" b="1" kern="1200" dirty="0" smtClean="0">
                          <a:solidFill>
                            <a:schemeClr val="bg1"/>
                          </a:solidFill>
                          <a:latin typeface="+mj-lt"/>
                          <a:ea typeface="+mj-ea"/>
                          <a:cs typeface="B Zar" pitchFamily="2" charset="-78"/>
                        </a:rPr>
                        <a:t>عمومی</a:t>
                      </a:r>
                      <a:endParaRPr lang="en-US" sz="1500" b="1" kern="1200" dirty="0">
                        <a:solidFill>
                          <a:schemeClr val="bg1"/>
                        </a:solidFill>
                        <a:latin typeface="+mj-lt"/>
                        <a:ea typeface="+mj-ea"/>
                        <a:cs typeface="B Zar" pitchFamily="2" charset="-78"/>
                      </a:endParaRPr>
                    </a:p>
                  </a:txBody>
                  <a:tcPr marL="68580" marR="68580" marT="0" marB="0"/>
                </a:tc>
                <a:tc>
                  <a:txBody>
                    <a:bodyPr/>
                    <a:lstStyle/>
                    <a:p>
                      <a:pPr marL="0" marR="0" algn="r" rtl="1">
                        <a:lnSpc>
                          <a:spcPct val="170000"/>
                        </a:lnSpc>
                        <a:spcBef>
                          <a:spcPts val="0"/>
                        </a:spcBef>
                        <a:spcAft>
                          <a:spcPts val="0"/>
                        </a:spcAft>
                      </a:pPr>
                      <a:r>
                        <a:rPr lang="fa-IR" sz="1500" b="1" kern="1200" smtClean="0">
                          <a:solidFill>
                            <a:schemeClr val="bg1"/>
                          </a:solidFill>
                          <a:latin typeface="+mj-lt"/>
                          <a:ea typeface="+mj-ea"/>
                          <a:cs typeface="B Zar" pitchFamily="2" charset="-78"/>
                        </a:rPr>
                        <a:t>مدت تحصیل مجاز بر اساس مقررات آموزشی</a:t>
                      </a:r>
                      <a:endParaRPr lang="en-US" sz="1500" b="1" kern="1200" dirty="0">
                        <a:solidFill>
                          <a:schemeClr val="bg1"/>
                        </a:solidFill>
                        <a:latin typeface="+mj-lt"/>
                        <a:ea typeface="+mj-ea"/>
                        <a:cs typeface="B Zar" pitchFamily="2" charset="-78"/>
                      </a:endParaRPr>
                    </a:p>
                  </a:txBody>
                  <a:tcPr marL="68580" marR="68580" marT="0" marB="0"/>
                </a:tc>
              </a:tr>
              <a:tr h="932934">
                <a:tc>
                  <a:txBody>
                    <a:bodyPr/>
                    <a:lstStyle/>
                    <a:p>
                      <a:pPr marL="0" marR="0" algn="just" rtl="1">
                        <a:lnSpc>
                          <a:spcPct val="170000"/>
                        </a:lnSpc>
                        <a:spcBef>
                          <a:spcPts val="0"/>
                        </a:spcBef>
                        <a:spcAft>
                          <a:spcPts val="0"/>
                        </a:spcAft>
                      </a:pPr>
                      <a:r>
                        <a:rPr lang="fa-IR" sz="1000" dirty="0" smtClean="0">
                          <a:effectLst/>
                        </a:rPr>
                        <a:t> </a:t>
                      </a:r>
                      <a:r>
                        <a:rPr lang="fa-IR" sz="1800" b="1" dirty="0">
                          <a:solidFill>
                            <a:srgbClr val="FFFF00"/>
                          </a:solidFill>
                          <a:effectLst/>
                          <a:cs typeface="B Zar" panose="00000400000000000000" pitchFamily="2" charset="-78"/>
                        </a:rPr>
                        <a:t>کارشناسی پیوسته</a:t>
                      </a:r>
                      <a:endParaRPr lang="en-US" sz="1800" b="1" dirty="0">
                        <a:solidFill>
                          <a:srgbClr val="FFFF00"/>
                        </a:solidFill>
                        <a:effectLst/>
                        <a:latin typeface="Calibri"/>
                        <a:ea typeface="Calibri"/>
                        <a:cs typeface="B Zar" panose="00000400000000000000" pitchFamily="2" charset="-78"/>
                      </a:endParaRPr>
                    </a:p>
                  </a:txBody>
                  <a:tcPr marL="68580" marR="68580" marT="0" marB="0"/>
                </a:tc>
                <a:tc>
                  <a:txBody>
                    <a:bodyPr/>
                    <a:lstStyle/>
                    <a:p>
                      <a:pPr marL="0" marR="0" algn="ctr" rtl="1">
                        <a:lnSpc>
                          <a:spcPct val="170000"/>
                        </a:lnSpc>
                        <a:spcBef>
                          <a:spcPts val="0"/>
                        </a:spcBef>
                        <a:spcAft>
                          <a:spcPts val="0"/>
                        </a:spcAft>
                      </a:pPr>
                      <a:r>
                        <a:rPr lang="fa-IR" sz="2600" b="1" u="sng" kern="1200" dirty="0">
                          <a:solidFill>
                            <a:srgbClr val="FF0000"/>
                          </a:solidFill>
                          <a:latin typeface="+mj-lt"/>
                          <a:ea typeface="+mj-ea"/>
                          <a:cs typeface="B Zar" pitchFamily="2" charset="-78"/>
                        </a:rPr>
                        <a:t>5</a:t>
                      </a:r>
                      <a:r>
                        <a:rPr lang="fa-IR" sz="2600" b="1" kern="1200" dirty="0">
                          <a:solidFill>
                            <a:srgbClr val="FF0000"/>
                          </a:solidFill>
                          <a:latin typeface="+mj-lt"/>
                          <a:ea typeface="+mj-ea"/>
                          <a:cs typeface="B Zar" pitchFamily="2" charset="-78"/>
                        </a:rPr>
                        <a:t> </a:t>
                      </a:r>
                      <a:r>
                        <a:rPr lang="fa-IR" sz="2000" b="1" kern="1200" dirty="0">
                          <a:solidFill>
                            <a:schemeClr val="tx1"/>
                          </a:solidFill>
                          <a:latin typeface="+mj-lt"/>
                          <a:ea typeface="+mj-ea"/>
                          <a:cs typeface="B Zar" pitchFamily="2" charset="-78"/>
                        </a:rPr>
                        <a:t>سال</a:t>
                      </a:r>
                      <a:endParaRPr lang="en-US" sz="2000" b="1" kern="1200" dirty="0">
                        <a:solidFill>
                          <a:schemeClr val="tx1"/>
                        </a:solidFill>
                        <a:latin typeface="+mj-lt"/>
                        <a:ea typeface="+mj-ea"/>
                        <a:cs typeface="B Zar" pitchFamily="2" charset="-78"/>
                      </a:endParaRPr>
                    </a:p>
                  </a:txBody>
                  <a:tcPr marL="68580" marR="68580" marT="0" marB="0"/>
                </a:tc>
                <a:tc>
                  <a:txBody>
                    <a:bodyPr/>
                    <a:lstStyle/>
                    <a:p>
                      <a:pPr marL="0" marR="0" algn="r" rtl="1">
                        <a:lnSpc>
                          <a:spcPct val="170000"/>
                        </a:lnSpc>
                        <a:spcBef>
                          <a:spcPts val="0"/>
                        </a:spcBef>
                        <a:spcAft>
                          <a:spcPts val="0"/>
                        </a:spcAft>
                        <a:tabLst>
                          <a:tab pos="253365" algn="l"/>
                          <a:tab pos="1303020" algn="ctr"/>
                        </a:tabLst>
                      </a:pPr>
                      <a:r>
                        <a:rPr lang="fa-IR" sz="1000" dirty="0" smtClean="0">
                          <a:effectLst/>
                        </a:rPr>
                        <a:t>	  </a:t>
                      </a:r>
                      <a:r>
                        <a:rPr lang="fa-IR" sz="2000" b="1" kern="1200" dirty="0" smtClean="0">
                          <a:solidFill>
                            <a:schemeClr val="tx1"/>
                          </a:solidFill>
                          <a:effectLst/>
                          <a:latin typeface="+mn-lt"/>
                          <a:ea typeface="+mn-ea"/>
                          <a:cs typeface="B Zar" panose="00000400000000000000" pitchFamily="2" charset="-78"/>
                        </a:rPr>
                        <a:t> ورودی</a:t>
                      </a:r>
                      <a:r>
                        <a:rPr lang="fa-IR" sz="2000" b="1" kern="1200" dirty="0" smtClean="0">
                          <a:solidFill>
                            <a:srgbClr val="FF0000"/>
                          </a:solidFill>
                          <a:effectLst/>
                          <a:latin typeface="+mn-lt"/>
                          <a:ea typeface="+mn-ea"/>
                          <a:cs typeface="B Zar" panose="00000400000000000000" pitchFamily="2" charset="-78"/>
                        </a:rPr>
                        <a:t>93</a:t>
                      </a:r>
                      <a:r>
                        <a:rPr lang="fa-IR" sz="2000" b="1" kern="1200" dirty="0" smtClean="0">
                          <a:solidFill>
                            <a:schemeClr val="tx1"/>
                          </a:solidFill>
                          <a:effectLst/>
                          <a:latin typeface="+mn-lt"/>
                          <a:ea typeface="+mn-ea"/>
                          <a:cs typeface="B Zar" panose="00000400000000000000" pitchFamily="2" charset="-78"/>
                        </a:rPr>
                        <a:t> به بعد :  </a:t>
                      </a:r>
                      <a:r>
                        <a:rPr lang="fa-IR" sz="2600" b="1" u="sng" kern="1200" dirty="0" smtClean="0">
                          <a:solidFill>
                            <a:srgbClr val="FF0000"/>
                          </a:solidFill>
                          <a:latin typeface="+mj-lt"/>
                          <a:ea typeface="+mj-ea"/>
                          <a:cs typeface="B Zar" pitchFamily="2" charset="-78"/>
                        </a:rPr>
                        <a:t>4</a:t>
                      </a:r>
                      <a:r>
                        <a:rPr lang="fa-IR" sz="2000" b="1" kern="1200" dirty="0" smtClean="0">
                          <a:solidFill>
                            <a:schemeClr val="tx1"/>
                          </a:solidFill>
                          <a:effectLst/>
                          <a:latin typeface="+mn-lt"/>
                          <a:ea typeface="+mn-ea"/>
                          <a:cs typeface="B Zar" panose="00000400000000000000" pitchFamily="2" charset="-78"/>
                        </a:rPr>
                        <a:t> سال</a:t>
                      </a:r>
                      <a:endParaRPr lang="en-US" sz="2000" b="1" kern="1200" dirty="0">
                        <a:solidFill>
                          <a:schemeClr val="tx1"/>
                        </a:solidFill>
                        <a:effectLst/>
                        <a:latin typeface="+mn-lt"/>
                        <a:ea typeface="+mn-ea"/>
                        <a:cs typeface="B Zar" panose="00000400000000000000" pitchFamily="2" charset="-78"/>
                      </a:endParaRPr>
                    </a:p>
                  </a:txBody>
                  <a:tcPr marL="68580" marR="68580" marT="0" marB="0"/>
                </a:tc>
              </a:tr>
              <a:tr h="932934">
                <a:tc>
                  <a:txBody>
                    <a:bodyPr/>
                    <a:lstStyle/>
                    <a:p>
                      <a:pPr marL="0" marR="0" algn="just" rtl="1">
                        <a:lnSpc>
                          <a:spcPct val="170000"/>
                        </a:lnSpc>
                        <a:spcBef>
                          <a:spcPts val="0"/>
                        </a:spcBef>
                        <a:spcAft>
                          <a:spcPts val="0"/>
                        </a:spcAft>
                      </a:pPr>
                      <a:r>
                        <a:rPr lang="fa-IR" sz="1500" b="1" kern="1200" dirty="0" smtClean="0">
                          <a:solidFill>
                            <a:srgbClr val="FFFF00"/>
                          </a:solidFill>
                          <a:effectLst/>
                          <a:latin typeface="+mn-lt"/>
                          <a:ea typeface="+mn-ea"/>
                          <a:cs typeface="B Zar" panose="00000400000000000000" pitchFamily="2" charset="-78"/>
                        </a:rPr>
                        <a:t> </a:t>
                      </a:r>
                      <a:r>
                        <a:rPr lang="fa-IR" sz="2000" b="1" kern="1200" dirty="0">
                          <a:solidFill>
                            <a:srgbClr val="FFFF00"/>
                          </a:solidFill>
                          <a:effectLst/>
                          <a:latin typeface="+mn-lt"/>
                          <a:ea typeface="+mn-ea"/>
                          <a:cs typeface="B Zar" panose="00000400000000000000" pitchFamily="2" charset="-78"/>
                        </a:rPr>
                        <a:t>کارشناسی </a:t>
                      </a:r>
                      <a:r>
                        <a:rPr lang="fa-IR" sz="2000" b="1" kern="1200" dirty="0" smtClean="0">
                          <a:solidFill>
                            <a:srgbClr val="FFFF00"/>
                          </a:solidFill>
                          <a:effectLst/>
                          <a:latin typeface="+mn-lt"/>
                          <a:ea typeface="+mn-ea"/>
                          <a:cs typeface="B Zar" panose="00000400000000000000" pitchFamily="2" charset="-78"/>
                        </a:rPr>
                        <a:t>ارشد</a:t>
                      </a:r>
                      <a:endParaRPr lang="en-US" sz="2000" b="1" kern="1200" dirty="0">
                        <a:solidFill>
                          <a:srgbClr val="FFFF00"/>
                        </a:solidFill>
                        <a:effectLst/>
                        <a:latin typeface="+mn-lt"/>
                        <a:ea typeface="+mn-ea"/>
                        <a:cs typeface="B Zar" panose="00000400000000000000" pitchFamily="2" charset="-78"/>
                      </a:endParaRPr>
                    </a:p>
                  </a:txBody>
                  <a:tcPr marL="68580" marR="68580" marT="0" marB="0"/>
                </a:tc>
                <a:tc>
                  <a:txBody>
                    <a:bodyPr/>
                    <a:lstStyle/>
                    <a:p>
                      <a:pPr marL="0" marR="0" algn="ctr" defTabSz="914400" rtl="1" eaLnBrk="1" latinLnBrk="0" hangingPunct="1">
                        <a:lnSpc>
                          <a:spcPct val="170000"/>
                        </a:lnSpc>
                        <a:spcBef>
                          <a:spcPts val="0"/>
                        </a:spcBef>
                        <a:spcAft>
                          <a:spcPts val="0"/>
                        </a:spcAft>
                      </a:pPr>
                      <a:r>
                        <a:rPr lang="fa-IR" sz="2600" b="1" u="sng" kern="1200" dirty="0">
                          <a:solidFill>
                            <a:srgbClr val="FF0000"/>
                          </a:solidFill>
                          <a:latin typeface="+mj-lt"/>
                          <a:ea typeface="+mj-ea"/>
                          <a:cs typeface="B Zar" pitchFamily="2" charset="-78"/>
                        </a:rPr>
                        <a:t>3 </a:t>
                      </a:r>
                      <a:r>
                        <a:rPr lang="fa-IR" sz="2000" b="1" u="none" kern="1200" dirty="0">
                          <a:solidFill>
                            <a:schemeClr val="tx1"/>
                          </a:solidFill>
                          <a:latin typeface="+mj-lt"/>
                          <a:ea typeface="+mj-ea"/>
                          <a:cs typeface="B Zar" pitchFamily="2" charset="-78"/>
                        </a:rPr>
                        <a:t>سال</a:t>
                      </a:r>
                      <a:endParaRPr lang="en-US" sz="2000" b="1" u="none" kern="1200" dirty="0">
                        <a:solidFill>
                          <a:schemeClr val="tx1"/>
                        </a:solidFill>
                        <a:latin typeface="+mj-lt"/>
                        <a:ea typeface="+mj-ea"/>
                        <a:cs typeface="B Zar" pitchFamily="2" charset="-78"/>
                      </a:endParaRPr>
                    </a:p>
                  </a:txBody>
                  <a:tcPr marL="68580" marR="68580" marT="0" marB="0"/>
                </a:tc>
                <a:tc>
                  <a:txBody>
                    <a:bodyPr/>
                    <a:lstStyle/>
                    <a:p>
                      <a:pPr marL="0" marR="0" algn="r" defTabSz="914400" rtl="1" eaLnBrk="1" latinLnBrk="0" hangingPunct="1">
                        <a:lnSpc>
                          <a:spcPct val="170000"/>
                        </a:lnSpc>
                        <a:spcBef>
                          <a:spcPts val="0"/>
                        </a:spcBef>
                        <a:spcAft>
                          <a:spcPts val="0"/>
                        </a:spcAft>
                        <a:tabLst>
                          <a:tab pos="253365" algn="l"/>
                          <a:tab pos="1303020" algn="ctr"/>
                        </a:tabLst>
                      </a:pPr>
                      <a:r>
                        <a:rPr lang="fa-IR" sz="2000" b="1" u="none" kern="1200" dirty="0" smtClean="0">
                          <a:solidFill>
                            <a:schemeClr val="tx1"/>
                          </a:solidFill>
                          <a:effectLst/>
                          <a:latin typeface="+mn-lt"/>
                          <a:ea typeface="+mn-ea"/>
                          <a:cs typeface="B Zar" panose="00000400000000000000" pitchFamily="2" charset="-78"/>
                        </a:rPr>
                        <a:t>  ورودی</a:t>
                      </a:r>
                      <a:r>
                        <a:rPr lang="fa-IR" sz="2000" b="1" u="none" kern="1200" baseline="0" dirty="0" smtClean="0">
                          <a:solidFill>
                            <a:schemeClr val="tx1"/>
                          </a:solidFill>
                          <a:effectLst/>
                          <a:latin typeface="+mn-lt"/>
                          <a:ea typeface="+mn-ea"/>
                          <a:cs typeface="B Zar" panose="00000400000000000000" pitchFamily="2" charset="-78"/>
                        </a:rPr>
                        <a:t> </a:t>
                      </a:r>
                      <a:r>
                        <a:rPr lang="fa-IR" sz="2000" b="1" u="none" kern="1200" baseline="0" dirty="0" smtClean="0">
                          <a:solidFill>
                            <a:srgbClr val="FF0000"/>
                          </a:solidFill>
                          <a:effectLst/>
                          <a:latin typeface="+mn-lt"/>
                          <a:ea typeface="+mn-ea"/>
                          <a:cs typeface="B Zar" panose="00000400000000000000" pitchFamily="2" charset="-78"/>
                        </a:rPr>
                        <a:t>94</a:t>
                      </a:r>
                      <a:r>
                        <a:rPr lang="fa-IR" sz="2000" b="1" u="none" kern="1200" baseline="0" dirty="0" smtClean="0">
                          <a:solidFill>
                            <a:schemeClr val="tx1"/>
                          </a:solidFill>
                          <a:effectLst/>
                          <a:latin typeface="+mn-lt"/>
                          <a:ea typeface="+mn-ea"/>
                          <a:cs typeface="B Zar" panose="00000400000000000000" pitchFamily="2" charset="-78"/>
                        </a:rPr>
                        <a:t> به بعد:  </a:t>
                      </a:r>
                      <a:r>
                        <a:rPr lang="fa-IR" sz="2000" b="1" u="sng" kern="1200" baseline="0" dirty="0" smtClean="0">
                          <a:solidFill>
                            <a:srgbClr val="FF0000"/>
                          </a:solidFill>
                          <a:effectLst/>
                          <a:latin typeface="+mn-lt"/>
                          <a:ea typeface="+mn-ea"/>
                          <a:cs typeface="B Zar" panose="00000400000000000000" pitchFamily="2" charset="-78"/>
                        </a:rPr>
                        <a:t>3</a:t>
                      </a:r>
                      <a:r>
                        <a:rPr lang="fa-IR" sz="2000" b="1" u="none" kern="1200" baseline="0" dirty="0" smtClean="0">
                          <a:solidFill>
                            <a:schemeClr val="tx1"/>
                          </a:solidFill>
                          <a:effectLst/>
                          <a:latin typeface="+mn-lt"/>
                          <a:ea typeface="+mn-ea"/>
                          <a:cs typeface="B Zar" panose="00000400000000000000" pitchFamily="2" charset="-78"/>
                        </a:rPr>
                        <a:t> سال</a:t>
                      </a:r>
                      <a:endParaRPr lang="en-US" sz="2000" b="1" u="none" kern="1200" dirty="0">
                        <a:solidFill>
                          <a:schemeClr val="tx1"/>
                        </a:solidFill>
                        <a:effectLst/>
                        <a:latin typeface="+mn-lt"/>
                        <a:ea typeface="+mn-ea"/>
                        <a:cs typeface="B Zar" panose="00000400000000000000" pitchFamily="2" charset="-78"/>
                      </a:endParaRPr>
                    </a:p>
                  </a:txBody>
                  <a:tcPr marL="68580" marR="68580" marT="0" marB="0"/>
                </a:tc>
              </a:tr>
              <a:tr h="1244696">
                <a:tc>
                  <a:txBody>
                    <a:bodyPr/>
                    <a:lstStyle/>
                    <a:p>
                      <a:pPr marL="0" marR="0" algn="just" defTabSz="914400" rtl="1" eaLnBrk="1" latinLnBrk="0" hangingPunct="1">
                        <a:lnSpc>
                          <a:spcPct val="170000"/>
                        </a:lnSpc>
                        <a:spcBef>
                          <a:spcPts val="0"/>
                        </a:spcBef>
                        <a:spcAft>
                          <a:spcPts val="0"/>
                        </a:spcAft>
                      </a:pPr>
                      <a:r>
                        <a:rPr lang="fa-IR" sz="1700" b="1" kern="1200" baseline="0" dirty="0" smtClean="0">
                          <a:solidFill>
                            <a:srgbClr val="FFFF00"/>
                          </a:solidFill>
                          <a:effectLst/>
                          <a:latin typeface="+mn-lt"/>
                          <a:ea typeface="+mn-ea"/>
                          <a:cs typeface="B Zar" panose="00000400000000000000" pitchFamily="2" charset="-78"/>
                        </a:rPr>
                        <a:t>      </a:t>
                      </a:r>
                      <a:r>
                        <a:rPr lang="fa-IR" sz="2600" b="1" kern="1200" dirty="0" smtClean="0">
                          <a:solidFill>
                            <a:srgbClr val="FFFF00"/>
                          </a:solidFill>
                          <a:effectLst/>
                          <a:latin typeface="+mn-lt"/>
                          <a:ea typeface="+mn-ea"/>
                          <a:cs typeface="B Zar" panose="00000400000000000000" pitchFamily="2" charset="-78"/>
                        </a:rPr>
                        <a:t>دکتری</a:t>
                      </a:r>
                      <a:endParaRPr lang="en-US" sz="2600" b="1" kern="1200" dirty="0">
                        <a:solidFill>
                          <a:srgbClr val="FFFF00"/>
                        </a:solidFill>
                        <a:effectLst/>
                        <a:latin typeface="+mn-lt"/>
                        <a:ea typeface="+mn-ea"/>
                        <a:cs typeface="B Zar" panose="00000400000000000000" pitchFamily="2" charset="-78"/>
                      </a:endParaRPr>
                    </a:p>
                  </a:txBody>
                  <a:tcPr marL="68580" marR="68580" marT="0" marB="0"/>
                </a:tc>
                <a:tc>
                  <a:txBody>
                    <a:bodyPr/>
                    <a:lstStyle/>
                    <a:p>
                      <a:pPr marL="0" marR="0" algn="r" rtl="1">
                        <a:lnSpc>
                          <a:spcPct val="170000"/>
                        </a:lnSpc>
                        <a:spcBef>
                          <a:spcPts val="0"/>
                        </a:spcBef>
                        <a:spcAft>
                          <a:spcPts val="0"/>
                        </a:spcAft>
                      </a:pPr>
                      <a:r>
                        <a:rPr lang="fa-IR" sz="1000" dirty="0">
                          <a:effectLst/>
                        </a:rPr>
                        <a:t>            </a:t>
                      </a:r>
                      <a:r>
                        <a:rPr lang="en-US" sz="1000" dirty="0">
                          <a:effectLst/>
                        </a:rPr>
                        <a:t>  </a:t>
                      </a:r>
                      <a:r>
                        <a:rPr lang="fa-IR" sz="1000" dirty="0" smtClean="0">
                          <a:effectLst/>
                        </a:rPr>
                        <a:t>  </a:t>
                      </a:r>
                      <a:r>
                        <a:rPr lang="en-US" sz="1000" dirty="0" smtClean="0">
                          <a:effectLst/>
                        </a:rPr>
                        <a:t>                    </a:t>
                      </a:r>
                      <a:r>
                        <a:rPr lang="fa-IR" sz="1000" dirty="0" smtClean="0">
                          <a:effectLst/>
                        </a:rPr>
                        <a:t>        </a:t>
                      </a:r>
                      <a:r>
                        <a:rPr lang="fa-IR" sz="2600" b="1" u="sng" kern="1200" dirty="0">
                          <a:solidFill>
                            <a:srgbClr val="FF0000"/>
                          </a:solidFill>
                          <a:latin typeface="+mj-lt"/>
                          <a:ea typeface="+mj-ea"/>
                          <a:cs typeface="B Zar" pitchFamily="2" charset="-78"/>
                        </a:rPr>
                        <a:t>6</a:t>
                      </a:r>
                      <a:r>
                        <a:rPr lang="fa-IR" sz="2000" b="1" u="none" kern="1200" dirty="0">
                          <a:solidFill>
                            <a:schemeClr val="tx1"/>
                          </a:solidFill>
                          <a:latin typeface="+mj-lt"/>
                          <a:ea typeface="+mj-ea"/>
                          <a:cs typeface="B Zar" pitchFamily="2" charset="-78"/>
                        </a:rPr>
                        <a:t>سال</a:t>
                      </a:r>
                      <a:r>
                        <a:rPr lang="fa-IR" sz="1000" dirty="0">
                          <a:effectLst/>
                        </a:rPr>
                        <a:t>              </a:t>
                      </a:r>
                      <a:endParaRPr lang="en-US" sz="1100" dirty="0">
                        <a:effectLst/>
                        <a:latin typeface="Calibri"/>
                        <a:ea typeface="Calibri"/>
                        <a:cs typeface="Arial"/>
                      </a:endParaRPr>
                    </a:p>
                  </a:txBody>
                  <a:tcPr marL="68580" marR="68580" marT="0" marB="0"/>
                </a:tc>
                <a:tc>
                  <a:txBody>
                    <a:bodyPr/>
                    <a:lstStyle/>
                    <a:p>
                      <a:pPr marL="15875" marR="0" algn="r" rtl="1">
                        <a:lnSpc>
                          <a:spcPct val="115000"/>
                        </a:lnSpc>
                        <a:spcBef>
                          <a:spcPts val="0"/>
                        </a:spcBef>
                        <a:spcAft>
                          <a:spcPts val="0"/>
                        </a:spcAft>
                      </a:pPr>
                      <a:r>
                        <a:rPr lang="fa-IR" sz="2000" b="1" kern="1200" dirty="0" smtClean="0">
                          <a:solidFill>
                            <a:schemeClr val="tx1"/>
                          </a:solidFill>
                          <a:effectLst/>
                          <a:latin typeface="+mn-lt"/>
                          <a:ea typeface="+mn-ea"/>
                          <a:cs typeface="B Zar" panose="00000400000000000000" pitchFamily="2" charset="-78"/>
                        </a:rPr>
                        <a:t>  ورودی</a:t>
                      </a:r>
                      <a:r>
                        <a:rPr lang="fa-IR" sz="2000" b="1" kern="1200" dirty="0" smtClean="0">
                          <a:solidFill>
                            <a:srgbClr val="FF0000"/>
                          </a:solidFill>
                          <a:effectLst/>
                          <a:latin typeface="+mn-lt"/>
                          <a:ea typeface="+mn-ea"/>
                          <a:cs typeface="B Zar" panose="00000400000000000000" pitchFamily="2" charset="-78"/>
                        </a:rPr>
                        <a:t>89 </a:t>
                      </a:r>
                      <a:r>
                        <a:rPr lang="fa-IR" sz="2000" b="1" kern="1200" dirty="0" smtClean="0">
                          <a:solidFill>
                            <a:schemeClr val="tx1"/>
                          </a:solidFill>
                          <a:effectLst/>
                          <a:latin typeface="+mn-lt"/>
                          <a:ea typeface="+mn-ea"/>
                          <a:cs typeface="B Zar" panose="00000400000000000000" pitchFamily="2" charset="-78"/>
                        </a:rPr>
                        <a:t>به بعد: </a:t>
                      </a:r>
                      <a:r>
                        <a:rPr lang="fa-IR" sz="2600" b="1" u="sng" kern="1200" dirty="0" smtClean="0">
                          <a:solidFill>
                            <a:srgbClr val="FF0000"/>
                          </a:solidFill>
                          <a:latin typeface="+mj-lt"/>
                          <a:ea typeface="+mj-ea"/>
                          <a:cs typeface="B Zar" pitchFamily="2" charset="-78"/>
                        </a:rPr>
                        <a:t>5</a:t>
                      </a:r>
                      <a:r>
                        <a:rPr lang="fa-IR" sz="2000" b="1" kern="1200" dirty="0" smtClean="0">
                          <a:solidFill>
                            <a:schemeClr val="tx1"/>
                          </a:solidFill>
                          <a:effectLst/>
                          <a:latin typeface="+mn-lt"/>
                          <a:ea typeface="+mn-ea"/>
                          <a:cs typeface="B Zar" panose="00000400000000000000" pitchFamily="2" charset="-78"/>
                        </a:rPr>
                        <a:t>سال</a:t>
                      </a:r>
                      <a:endParaRPr lang="en-US" sz="2000" b="1" kern="1200" dirty="0">
                        <a:solidFill>
                          <a:schemeClr val="tx1"/>
                        </a:solidFill>
                        <a:effectLst/>
                        <a:latin typeface="+mn-lt"/>
                        <a:ea typeface="+mn-ea"/>
                        <a:cs typeface="B Zar" panose="00000400000000000000" pitchFamily="2" charset="-78"/>
                      </a:endParaRPr>
                    </a:p>
                  </a:txBody>
                  <a:tcPr marL="68580" marR="68580" marT="0" marB="0"/>
                </a:tc>
              </a:tr>
            </a:tbl>
          </a:graphicData>
        </a:graphic>
      </p:graphicFrame>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20080"/>
          </a:xfrm>
        </p:spPr>
        <p:txBody>
          <a:bodyPr>
            <a:normAutofit/>
          </a:bodyPr>
          <a:lstStyle/>
          <a:p>
            <a:r>
              <a:rPr lang="fa-IR" sz="3600" b="1" dirty="0" smtClean="0">
                <a:solidFill>
                  <a:srgbClr val="FF0000"/>
                </a:solidFill>
                <a:cs typeface="B Zar" panose="00000400000000000000" pitchFamily="2" charset="-78"/>
              </a:rPr>
              <a:t>شروط</a:t>
            </a:r>
            <a:r>
              <a:rPr lang="fa-IR" sz="3600" b="1" dirty="0" smtClean="0">
                <a:cs typeface="B Zar" panose="00000400000000000000" pitchFamily="2" charset="-78"/>
              </a:rPr>
              <a:t> برخورداری از</a:t>
            </a:r>
            <a:r>
              <a:rPr lang="fa-IR" sz="3600" b="1" dirty="0" smtClean="0">
                <a:solidFill>
                  <a:srgbClr val="FF0000"/>
                </a:solidFill>
                <a:cs typeface="B Zar" panose="00000400000000000000" pitchFamily="2" charset="-78"/>
              </a:rPr>
              <a:t>سنوات ارفاقی</a:t>
            </a:r>
            <a:endParaRPr lang="en-US" sz="3600" b="1" dirty="0">
              <a:solidFill>
                <a:srgbClr val="FF0000"/>
              </a:solidFill>
              <a:cs typeface="B Zar" panose="00000400000000000000" pitchFamily="2" charset="-78"/>
            </a:endParaRPr>
          </a:p>
        </p:txBody>
      </p:sp>
      <p:sp>
        <p:nvSpPr>
          <p:cNvPr id="3" name="Content Placeholder 2"/>
          <p:cNvSpPr>
            <a:spLocks noGrp="1"/>
          </p:cNvSpPr>
          <p:nvPr>
            <p:ph idx="1"/>
          </p:nvPr>
        </p:nvSpPr>
        <p:spPr>
          <a:xfrm>
            <a:off x="107504" y="1052736"/>
            <a:ext cx="8856984" cy="5616624"/>
          </a:xfrm>
        </p:spPr>
        <p:txBody>
          <a:bodyPr>
            <a:normAutofit fontScale="85000" lnSpcReduction="20000"/>
          </a:bodyPr>
          <a:lstStyle/>
          <a:p>
            <a:pPr lvl="0">
              <a:spcBef>
                <a:spcPts val="0"/>
              </a:spcBef>
              <a:buFont typeface="Wingdings 2"/>
              <a:buChar char=""/>
              <a:tabLst>
                <a:tab pos="457200" algn="l"/>
              </a:tabLst>
            </a:pPr>
            <a:r>
              <a:rPr lang="fa-IR" sz="2200" b="1" dirty="0" smtClean="0">
                <a:ea typeface="Times New Roman"/>
                <a:cs typeface="B Zar" panose="00000400000000000000" pitchFamily="2" charset="-78"/>
              </a:rPr>
              <a:t>1-</a:t>
            </a:r>
            <a:r>
              <a:rPr lang="en-US" sz="2200" b="1" dirty="0" smtClean="0">
                <a:solidFill>
                  <a:srgbClr val="FF0000"/>
                </a:solidFill>
                <a:ea typeface="Times New Roman"/>
                <a:cs typeface="B Zar" panose="00000400000000000000" pitchFamily="2" charset="-78"/>
              </a:rPr>
              <a:t> </a:t>
            </a:r>
            <a:r>
              <a:rPr lang="fa-IR" sz="2200" b="1" dirty="0" smtClean="0">
                <a:solidFill>
                  <a:srgbClr val="002060"/>
                </a:solidFill>
                <a:ea typeface="Times New Roman"/>
                <a:cs typeface="B Zar" panose="00000400000000000000" pitchFamily="2" charset="-78"/>
              </a:rPr>
              <a:t>ثبت </a:t>
            </a:r>
            <a:r>
              <a:rPr lang="fa-IR" sz="2200" b="1" dirty="0">
                <a:solidFill>
                  <a:srgbClr val="002060"/>
                </a:solidFill>
                <a:ea typeface="Times New Roman"/>
                <a:cs typeface="B Zar" panose="00000400000000000000" pitchFamily="2" charset="-78"/>
              </a:rPr>
              <a:t>و </a:t>
            </a:r>
            <a:r>
              <a:rPr lang="fa-IR" sz="2200" b="1" dirty="0" smtClean="0">
                <a:solidFill>
                  <a:srgbClr val="002060"/>
                </a:solidFill>
                <a:ea typeface="Times New Roman"/>
                <a:cs typeface="B Zar" panose="00000400000000000000" pitchFamily="2" charset="-78"/>
              </a:rPr>
              <a:t>ارسال درخواست مجوز ادامه تحصیل برای </a:t>
            </a:r>
            <a:r>
              <a:rPr lang="fa-IR" sz="2200" b="1" dirty="0" smtClean="0">
                <a:solidFill>
                  <a:srgbClr val="FF0000"/>
                </a:solidFill>
                <a:ea typeface="Times New Roman"/>
                <a:cs typeface="B Zar" panose="00000400000000000000" pitchFamily="2" charset="-78"/>
              </a:rPr>
              <a:t>کمیسیون موارد خاص </a:t>
            </a:r>
            <a:r>
              <a:rPr lang="fa-IR" sz="2200" b="1" dirty="0" smtClean="0">
                <a:solidFill>
                  <a:srgbClr val="002060"/>
                </a:solidFill>
                <a:ea typeface="Times New Roman"/>
                <a:cs typeface="B Zar" panose="00000400000000000000" pitchFamily="2" charset="-78"/>
              </a:rPr>
              <a:t>دانشگاه</a:t>
            </a:r>
          </a:p>
          <a:p>
            <a:pPr lvl="0">
              <a:spcBef>
                <a:spcPts val="0"/>
              </a:spcBef>
              <a:buFont typeface="Wingdings 2"/>
              <a:buChar char=""/>
              <a:tabLst>
                <a:tab pos="457200" algn="l"/>
              </a:tabLst>
            </a:pPr>
            <a:endParaRPr lang="en-US" sz="3000" dirty="0">
              <a:latin typeface="Times New Roman"/>
              <a:ea typeface="Times New Roman"/>
              <a:cs typeface="B Lotus" panose="00000400000000000000" pitchFamily="2" charset="-78"/>
            </a:endParaRPr>
          </a:p>
          <a:p>
            <a:pPr lvl="0">
              <a:spcBef>
                <a:spcPts val="0"/>
              </a:spcBef>
              <a:buFont typeface="Wingdings 2"/>
              <a:buChar char=""/>
              <a:tabLst>
                <a:tab pos="457200" algn="l"/>
              </a:tabLst>
            </a:pPr>
            <a:r>
              <a:rPr lang="fa-IR" sz="2200" b="1" dirty="0">
                <a:ea typeface="Times New Roman"/>
                <a:cs typeface="B Zar" panose="00000400000000000000" pitchFamily="2" charset="-78"/>
              </a:rPr>
              <a:t>2-</a:t>
            </a:r>
            <a:r>
              <a:rPr lang="fa-IR" sz="2200" b="1" dirty="0" smtClean="0">
                <a:solidFill>
                  <a:srgbClr val="002060"/>
                </a:solidFill>
                <a:ea typeface="Times New Roman"/>
                <a:cs typeface="B Zar" panose="00000400000000000000" pitchFamily="2" charset="-78"/>
              </a:rPr>
              <a:t> گذراندن </a:t>
            </a:r>
            <a:r>
              <a:rPr lang="fa-IR" sz="2200" b="1" dirty="0">
                <a:solidFill>
                  <a:srgbClr val="002060"/>
                </a:solidFill>
                <a:ea typeface="Times New Roman"/>
                <a:cs typeface="B Zar" panose="00000400000000000000" pitchFamily="2" charset="-78"/>
              </a:rPr>
              <a:t>حداقل واحد های </a:t>
            </a:r>
            <a:r>
              <a:rPr lang="fa-IR" sz="2200" b="1" dirty="0" smtClean="0">
                <a:solidFill>
                  <a:srgbClr val="002060"/>
                </a:solidFill>
                <a:ea typeface="Times New Roman"/>
                <a:cs typeface="B Zar" panose="00000400000000000000" pitchFamily="2" charset="-78"/>
              </a:rPr>
              <a:t>ذیل تا پایان سنوات اولیه</a:t>
            </a:r>
          </a:p>
          <a:p>
            <a:pPr lvl="0">
              <a:spcBef>
                <a:spcPts val="0"/>
              </a:spcBef>
              <a:buFont typeface="Wingdings 2"/>
              <a:buChar char=""/>
              <a:tabLst>
                <a:tab pos="457200" algn="l"/>
              </a:tabLst>
            </a:pPr>
            <a:endParaRPr lang="fa-IR" sz="2200" b="1" dirty="0" smtClean="0">
              <a:solidFill>
                <a:srgbClr val="002060"/>
              </a:solidFill>
              <a:ea typeface="Times New Roman"/>
              <a:cs typeface="B Zar" panose="00000400000000000000" pitchFamily="2" charset="-78"/>
            </a:endParaRPr>
          </a:p>
          <a:p>
            <a:pPr marL="0" lvl="0" indent="0">
              <a:spcBef>
                <a:spcPts val="0"/>
              </a:spcBef>
              <a:buNone/>
              <a:tabLst>
                <a:tab pos="457200" algn="l"/>
              </a:tabLst>
            </a:pPr>
            <a:r>
              <a:rPr lang="fa-IR" sz="2200" b="1" dirty="0" smtClean="0">
                <a:solidFill>
                  <a:srgbClr val="FF0000"/>
                </a:solidFill>
                <a:ea typeface="Times New Roman"/>
                <a:cs typeface="B Zar" panose="00000400000000000000" pitchFamily="2" charset="-78"/>
              </a:rPr>
              <a:t>      کارشناسی</a:t>
            </a:r>
            <a:r>
              <a:rPr lang="fa-IR" sz="2200" b="1" dirty="0" smtClean="0">
                <a:solidFill>
                  <a:srgbClr val="002060"/>
                </a:solidFill>
                <a:ea typeface="Times New Roman"/>
                <a:cs typeface="B Zar" panose="00000400000000000000" pitchFamily="2" charset="-78"/>
              </a:rPr>
              <a:t>: </a:t>
            </a:r>
            <a:r>
              <a:rPr lang="fa-IR" sz="2200" b="1" u="sng" dirty="0" smtClean="0">
                <a:solidFill>
                  <a:srgbClr val="00B050"/>
                </a:solidFill>
                <a:ea typeface="Times New Roman"/>
                <a:cs typeface="B Zar" panose="00000400000000000000" pitchFamily="2" charset="-78"/>
              </a:rPr>
              <a:t>85</a:t>
            </a:r>
            <a:r>
              <a:rPr lang="fa-IR" sz="2200" b="1" dirty="0" smtClean="0">
                <a:solidFill>
                  <a:srgbClr val="002060"/>
                </a:solidFill>
                <a:ea typeface="Times New Roman"/>
                <a:cs typeface="B Zar" panose="00000400000000000000" pitchFamily="2" charset="-78"/>
              </a:rPr>
              <a:t> واحد                                      </a:t>
            </a:r>
            <a:r>
              <a:rPr lang="fa-IR" sz="2200" b="1" dirty="0" smtClean="0">
                <a:solidFill>
                  <a:srgbClr val="FF0000"/>
                </a:solidFill>
                <a:ea typeface="Times New Roman"/>
                <a:cs typeface="B Zar" panose="00000400000000000000" pitchFamily="2" charset="-78"/>
              </a:rPr>
              <a:t>ارشد و دکتری</a:t>
            </a:r>
            <a:r>
              <a:rPr lang="fa-IR" sz="2200" b="1" dirty="0" smtClean="0">
                <a:solidFill>
                  <a:srgbClr val="002060"/>
                </a:solidFill>
                <a:ea typeface="Times New Roman"/>
                <a:cs typeface="B Zar" panose="00000400000000000000" pitchFamily="2" charset="-78"/>
              </a:rPr>
              <a:t>: </a:t>
            </a:r>
            <a:r>
              <a:rPr lang="fa-IR" sz="2200" b="1" u="sng" dirty="0" smtClean="0">
                <a:solidFill>
                  <a:srgbClr val="00B050"/>
                </a:solidFill>
                <a:ea typeface="Times New Roman"/>
                <a:cs typeface="B Zar" panose="00000400000000000000" pitchFamily="2" charset="-78"/>
              </a:rPr>
              <a:t>18 </a:t>
            </a:r>
            <a:r>
              <a:rPr lang="fa-IR" sz="2200" b="1" dirty="0">
                <a:solidFill>
                  <a:srgbClr val="002060"/>
                </a:solidFill>
                <a:ea typeface="Times New Roman"/>
                <a:cs typeface="B Zar" panose="00000400000000000000" pitchFamily="2" charset="-78"/>
              </a:rPr>
              <a:t>واحد</a:t>
            </a:r>
          </a:p>
          <a:p>
            <a:pPr lvl="0">
              <a:spcBef>
                <a:spcPts val="0"/>
              </a:spcBef>
              <a:buFont typeface="Wingdings 2"/>
              <a:buChar char=""/>
              <a:tabLst>
                <a:tab pos="457200" algn="l"/>
              </a:tabLst>
            </a:pPr>
            <a:endParaRPr lang="fa-IR" sz="2200" b="1" dirty="0" smtClean="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endParaRPr lang="fa-IR" sz="2200" b="1" dirty="0" smtClean="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r>
              <a:rPr lang="fa-IR" sz="2200" b="1" dirty="0">
                <a:ea typeface="Times New Roman"/>
                <a:cs typeface="B Zar" panose="00000400000000000000" pitchFamily="2" charset="-78"/>
              </a:rPr>
              <a:t>3-</a:t>
            </a:r>
            <a:r>
              <a:rPr lang="fa-IR" sz="2200" b="1" dirty="0" smtClean="0">
                <a:solidFill>
                  <a:srgbClr val="FF0000"/>
                </a:solidFill>
                <a:ea typeface="Times New Roman"/>
                <a:cs typeface="B Zar" panose="00000400000000000000" pitchFamily="2" charset="-78"/>
              </a:rPr>
              <a:t> </a:t>
            </a:r>
            <a:r>
              <a:rPr lang="fa-IR" sz="2200" b="1" dirty="0">
                <a:solidFill>
                  <a:srgbClr val="002060"/>
                </a:solidFill>
                <a:ea typeface="Times New Roman"/>
                <a:cs typeface="B Zar" panose="00000400000000000000" pitchFamily="2" charset="-78"/>
              </a:rPr>
              <a:t>عدم سپری شدن فرصت </a:t>
            </a:r>
            <a:r>
              <a:rPr lang="fa-IR" sz="2200" b="1" dirty="0">
                <a:solidFill>
                  <a:srgbClr val="FF0000"/>
                </a:solidFill>
                <a:ea typeface="Times New Roman"/>
                <a:cs typeface="B Zar" panose="00000400000000000000" pitchFamily="2" charset="-78"/>
              </a:rPr>
              <a:t>3 ماهه </a:t>
            </a:r>
            <a:r>
              <a:rPr lang="fa-IR" sz="2200" b="1" dirty="0">
                <a:solidFill>
                  <a:srgbClr val="002060"/>
                </a:solidFill>
                <a:ea typeface="Times New Roman"/>
                <a:cs typeface="B Zar" panose="00000400000000000000" pitchFamily="2" charset="-78"/>
              </a:rPr>
              <a:t>از اتمام سنوات </a:t>
            </a:r>
            <a:r>
              <a:rPr lang="fa-IR" sz="2200" b="1" dirty="0" smtClean="0">
                <a:solidFill>
                  <a:srgbClr val="002060"/>
                </a:solidFill>
                <a:ea typeface="Times New Roman"/>
                <a:cs typeface="B Zar" panose="00000400000000000000" pitchFamily="2" charset="-78"/>
              </a:rPr>
              <a:t>اولیه</a:t>
            </a:r>
          </a:p>
          <a:p>
            <a:pPr lvl="0">
              <a:spcBef>
                <a:spcPts val="0"/>
              </a:spcBef>
              <a:buFont typeface="Wingdings 2"/>
              <a:buChar char=""/>
              <a:tabLst>
                <a:tab pos="457200" algn="l"/>
              </a:tabLst>
            </a:pPr>
            <a:endParaRPr lang="fa-IR" sz="2200" b="1" dirty="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endParaRPr lang="fa-IR" sz="2200" b="1" dirty="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r>
              <a:rPr lang="fa-IR" sz="2200" b="1" dirty="0">
                <a:ea typeface="Times New Roman"/>
                <a:cs typeface="B Zar" panose="00000400000000000000" pitchFamily="2" charset="-78"/>
              </a:rPr>
              <a:t>4-</a:t>
            </a:r>
            <a:r>
              <a:rPr lang="fa-IR" sz="2200" b="1" dirty="0" smtClean="0">
                <a:solidFill>
                  <a:srgbClr val="002060"/>
                </a:solidFill>
                <a:ea typeface="Times New Roman"/>
                <a:cs typeface="B Zar" panose="00000400000000000000" pitchFamily="2" charset="-78"/>
              </a:rPr>
              <a:t>  در صورت موافقت کمیسیون، </a:t>
            </a:r>
            <a:r>
              <a:rPr lang="fa-IR" sz="2200" b="1" dirty="0" smtClean="0">
                <a:solidFill>
                  <a:srgbClr val="FF0000"/>
                </a:solidFill>
                <a:ea typeface="Times New Roman"/>
                <a:cs typeface="B Zar" panose="00000400000000000000" pitchFamily="2" charset="-78"/>
              </a:rPr>
              <a:t>مراجعه حضوری </a:t>
            </a:r>
            <a:r>
              <a:rPr lang="fa-IR" sz="2200" b="1" dirty="0" smtClean="0">
                <a:solidFill>
                  <a:srgbClr val="002060"/>
                </a:solidFill>
                <a:ea typeface="Times New Roman"/>
                <a:cs typeface="B Zar" panose="00000400000000000000" pitchFamily="2" charset="-78"/>
              </a:rPr>
              <a:t>دانشجو به اداره پذیرش جهت اخذ نامه</a:t>
            </a:r>
          </a:p>
          <a:p>
            <a:pPr marL="0" lvl="0" indent="0">
              <a:spcBef>
                <a:spcPts val="0"/>
              </a:spcBef>
              <a:buNone/>
              <a:tabLst>
                <a:tab pos="457200" algn="l"/>
              </a:tabLst>
            </a:pPr>
            <a:r>
              <a:rPr lang="en-US" sz="2200" b="1" dirty="0" smtClean="0">
                <a:solidFill>
                  <a:srgbClr val="002060"/>
                </a:solidFill>
                <a:ea typeface="Times New Roman"/>
                <a:cs typeface="B Zar" panose="00000400000000000000" pitchFamily="2" charset="-78"/>
              </a:rPr>
              <a:t>          </a:t>
            </a:r>
            <a:r>
              <a:rPr lang="fa-IR" sz="2200" b="1" dirty="0" smtClean="0">
                <a:solidFill>
                  <a:srgbClr val="002060"/>
                </a:solidFill>
                <a:ea typeface="Times New Roman"/>
                <a:cs typeface="B Zar" panose="00000400000000000000" pitchFamily="2" charset="-78"/>
              </a:rPr>
              <a:t> درخواست سنوات ارفاقی</a:t>
            </a:r>
          </a:p>
          <a:p>
            <a:pPr lvl="0">
              <a:spcBef>
                <a:spcPts val="0"/>
              </a:spcBef>
              <a:buFont typeface="Wingdings 2"/>
              <a:buChar char=""/>
              <a:tabLst>
                <a:tab pos="457200" algn="l"/>
              </a:tabLst>
            </a:pPr>
            <a:endParaRPr lang="fa-IR" sz="2200" b="1" dirty="0" smtClean="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endParaRPr lang="fa-IR" sz="2200" b="1" dirty="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r>
              <a:rPr lang="fa-IR" sz="2200" b="1" dirty="0" smtClean="0">
                <a:solidFill>
                  <a:srgbClr val="002060"/>
                </a:solidFill>
                <a:ea typeface="Times New Roman"/>
                <a:cs typeface="B Zar" panose="00000400000000000000" pitchFamily="2" charset="-78"/>
              </a:rPr>
              <a:t>5- </a:t>
            </a:r>
            <a:r>
              <a:rPr lang="fa-IR" sz="2200" b="1" dirty="0" smtClean="0">
                <a:solidFill>
                  <a:srgbClr val="FF0000"/>
                </a:solidFill>
                <a:ea typeface="Times New Roman"/>
                <a:cs typeface="B Zar" panose="00000400000000000000" pitchFamily="2" charset="-78"/>
              </a:rPr>
              <a:t>ثبت درخواست </a:t>
            </a:r>
            <a:r>
              <a:rPr lang="fa-IR" sz="2200" b="1" dirty="0" smtClean="0">
                <a:solidFill>
                  <a:srgbClr val="002060"/>
                </a:solidFill>
                <a:ea typeface="Times New Roman"/>
                <a:cs typeface="B Zar" panose="00000400000000000000" pitchFamily="2" charset="-78"/>
              </a:rPr>
              <a:t>سنوات ارفاقی در مراکز پلیس+10 رشت در موعد 3ماهه فوق</a:t>
            </a:r>
          </a:p>
          <a:p>
            <a:pPr lvl="0">
              <a:spcBef>
                <a:spcPts val="0"/>
              </a:spcBef>
              <a:buFont typeface="Wingdings 2"/>
              <a:buChar char=""/>
              <a:tabLst>
                <a:tab pos="457200" algn="l"/>
              </a:tabLst>
            </a:pPr>
            <a:endParaRPr lang="fa-IR" sz="2200" b="1" dirty="0" smtClean="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endParaRPr lang="fa-IR" sz="2200" b="1" dirty="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r>
              <a:rPr lang="fa-IR" sz="2200" b="1" dirty="0" smtClean="0">
                <a:solidFill>
                  <a:srgbClr val="002060"/>
                </a:solidFill>
                <a:ea typeface="Times New Roman"/>
                <a:cs typeface="B Zar" panose="00000400000000000000" pitchFamily="2" charset="-78"/>
              </a:rPr>
              <a:t>6-</a:t>
            </a:r>
            <a:r>
              <a:rPr lang="fa-IR" sz="2000" b="1" dirty="0">
                <a:ea typeface="Times New Roman"/>
                <a:cs typeface="B Zar" panose="00000400000000000000" pitchFamily="2" charset="-78"/>
              </a:rPr>
              <a:t> </a:t>
            </a:r>
            <a:r>
              <a:rPr lang="fa-IR" sz="2000" b="1" dirty="0" smtClean="0">
                <a:solidFill>
                  <a:srgbClr val="FF0000"/>
                </a:solidFill>
                <a:ea typeface="Times New Roman"/>
                <a:cs typeface="B Zar" panose="00000400000000000000" pitchFamily="2" charset="-78"/>
              </a:rPr>
              <a:t>ارائه</a:t>
            </a:r>
            <a:r>
              <a:rPr lang="fa-IR" sz="2000" b="1" dirty="0" smtClean="0">
                <a:ea typeface="Times New Roman"/>
                <a:cs typeface="B Zar" panose="00000400000000000000" pitchFamily="2" charset="-78"/>
              </a:rPr>
              <a:t> </a:t>
            </a:r>
            <a:r>
              <a:rPr lang="fa-IR" sz="2200" b="1" dirty="0">
                <a:solidFill>
                  <a:srgbClr val="002060"/>
                </a:solidFill>
                <a:ea typeface="Times New Roman"/>
                <a:cs typeface="B Zar" panose="00000400000000000000" pitchFamily="2" charset="-78"/>
              </a:rPr>
              <a:t>مجوز سنوات ارفاقی به اداره پذیرش دانشگاه </a:t>
            </a:r>
            <a:endParaRPr lang="fa-IR" sz="2200" b="1" dirty="0" smtClean="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endParaRPr lang="fa-IR" sz="2200" b="1" dirty="0" smtClean="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endParaRPr lang="fa-IR" sz="2200" b="1" dirty="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r>
              <a:rPr lang="fa-IR" sz="2200" b="1" dirty="0" smtClean="0">
                <a:solidFill>
                  <a:srgbClr val="002060"/>
                </a:solidFill>
                <a:ea typeface="Times New Roman"/>
                <a:cs typeface="B Zar" panose="00000400000000000000" pitchFamily="2" charset="-78"/>
              </a:rPr>
              <a:t>7- تکمیل </a:t>
            </a:r>
            <a:r>
              <a:rPr lang="fa-IR" sz="2200" b="1" dirty="0" smtClean="0">
                <a:solidFill>
                  <a:srgbClr val="FF0000"/>
                </a:solidFill>
                <a:ea typeface="Times New Roman"/>
                <a:cs typeface="B Zar" panose="00000400000000000000" pitchFamily="2" charset="-78"/>
              </a:rPr>
              <a:t>فرم تعهد </a:t>
            </a:r>
            <a:r>
              <a:rPr lang="fa-IR" sz="2200" b="1" dirty="0" smtClean="0">
                <a:solidFill>
                  <a:srgbClr val="002060"/>
                </a:solidFill>
                <a:ea typeface="Times New Roman"/>
                <a:cs typeface="B Zar" panose="00000400000000000000" pitchFamily="2" charset="-78"/>
              </a:rPr>
              <a:t>سنوات ارفاقی در اداره پذیرش</a:t>
            </a:r>
            <a:endParaRPr lang="fa-IR" sz="2200" b="1" dirty="0">
              <a:solidFill>
                <a:srgbClr val="002060"/>
              </a:solidFill>
              <a:ea typeface="Times New Roman"/>
              <a:cs typeface="B Zar" panose="00000400000000000000" pitchFamily="2" charset="-78"/>
            </a:endParaRPr>
          </a:p>
          <a:p>
            <a:pPr lvl="0">
              <a:spcBef>
                <a:spcPts val="0"/>
              </a:spcBef>
              <a:buFont typeface="Wingdings 2"/>
              <a:buChar char=""/>
              <a:tabLst>
                <a:tab pos="457200" algn="l"/>
              </a:tabLst>
            </a:pPr>
            <a:endParaRPr lang="fa-IR" sz="2200" b="1" dirty="0" smtClean="0">
              <a:solidFill>
                <a:srgbClr val="002060"/>
              </a:solidFill>
              <a:ea typeface="Times New Roman"/>
              <a:cs typeface="B Zar" panose="00000400000000000000" pitchFamily="2" charset="-78"/>
            </a:endParaRPr>
          </a:p>
          <a:p>
            <a:pPr marL="0" lvl="0" indent="0">
              <a:spcBef>
                <a:spcPts val="0"/>
              </a:spcBef>
              <a:buNone/>
              <a:tabLst>
                <a:tab pos="457200" algn="l"/>
              </a:tabLst>
            </a:pPr>
            <a:endParaRPr lang="en-US" dirty="0"/>
          </a:p>
        </p:txBody>
      </p:sp>
    </p:spTree>
    <p:extLst>
      <p:ext uri="{BB962C8B-B14F-4D97-AF65-F5344CB8AC3E}">
        <p14:creationId xmlns:p14="http://schemas.microsoft.com/office/powerpoint/2010/main" xmlns="" val="1409775119"/>
      </p:ext>
    </p:extLst>
  </p:cSld>
  <p:clrMapOvr>
    <a:masterClrMapping/>
  </p:clrMapOvr>
  <p:transition>
    <p:strip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2239</TotalTime>
  <Words>927</Words>
  <Application>Microsoft Office PowerPoint</Application>
  <PresentationFormat>On-screen Show (4:3)</PresentationFormat>
  <Paragraphs>162</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      </vt:lpstr>
      <vt:lpstr>Slide 3</vt:lpstr>
      <vt:lpstr>شرایط کلی بررسی وضعیت مشمولین</vt:lpstr>
      <vt:lpstr>فرم تعهد برای ارشد و دکتری</vt:lpstr>
      <vt:lpstr>نکات اساسی در بررسی وضعیت مشمولین</vt:lpstr>
      <vt:lpstr>تعهد نامه پذیرفته شدگان نیمسال دوم</vt:lpstr>
      <vt:lpstr>    سنوات اولیه (آموزشی+نظام وظیفه)</vt:lpstr>
      <vt:lpstr>شروط برخورداری ازسنوات ارفاقی</vt:lpstr>
      <vt:lpstr>Slide 10</vt:lpstr>
      <vt:lpstr>Slide 11</vt:lpstr>
      <vt:lpstr>Slide 12</vt:lpstr>
      <vt:lpstr>Slide 13</vt:lpstr>
      <vt:lpstr>پیشنهاد</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behnam</dc:creator>
  <cp:lastModifiedBy>chb</cp:lastModifiedBy>
  <cp:revision>247</cp:revision>
  <cp:lastPrinted>2018-05-08T07:09:55Z</cp:lastPrinted>
  <dcterms:created xsi:type="dcterms:W3CDTF">2010-05-16T18:07:34Z</dcterms:created>
  <dcterms:modified xsi:type="dcterms:W3CDTF">2019-04-27T06:21:09Z</dcterms:modified>
</cp:coreProperties>
</file>